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96" r:id="rId4"/>
    <p:sldId id="290" r:id="rId5"/>
    <p:sldId id="323" r:id="rId6"/>
    <p:sldId id="324" r:id="rId7"/>
    <p:sldId id="322" r:id="rId8"/>
    <p:sldId id="326" r:id="rId9"/>
    <p:sldId id="328" r:id="rId10"/>
    <p:sldId id="336" r:id="rId11"/>
    <p:sldId id="329" r:id="rId12"/>
    <p:sldId id="330" r:id="rId13"/>
    <p:sldId id="331" r:id="rId14"/>
    <p:sldId id="332" r:id="rId15"/>
    <p:sldId id="345" r:id="rId16"/>
    <p:sldId id="274" r:id="rId17"/>
    <p:sldId id="334" r:id="rId18"/>
    <p:sldId id="335" r:id="rId19"/>
  </p:sldIdLst>
  <p:sldSz cx="12192000" cy="6858000"/>
  <p:notesSz cx="7010400" cy="9296400"/>
  <p:embeddedFontLs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gxU9jDGWNMY1yKkwKnX3TZ7asv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C7C7C"/>
    <a:srgbClr val="FFFFFF"/>
    <a:srgbClr val="C3C3C3"/>
    <a:srgbClr val="5F5F5F"/>
    <a:srgbClr val="507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390777-9A93-4CA9-B860-177C10FD9B15}">
  <a:tblStyle styleId="{C6390777-9A93-4CA9-B860-177C10FD9B15}" styleName="Table_0">
    <a:wholeTbl>
      <a:tcTxStyle b="off" i="off">
        <a:font>
          <a:latin typeface="Constantia"/>
          <a:ea typeface="Constantia"/>
          <a:cs typeface="Constantia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04"/>
    <p:restoredTop sz="94539"/>
  </p:normalViewPr>
  <p:slideViewPr>
    <p:cSldViewPr snapToGrid="0">
      <p:cViewPr varScale="1">
        <p:scale>
          <a:sx n="118" d="100"/>
          <a:sy n="118" d="100"/>
        </p:scale>
        <p:origin x="368" y="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784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1:notes"/>
          <p:cNvSpPr txBox="1">
            <a:spLocks noGrp="1"/>
          </p:cNvSpPr>
          <p:nvPr>
            <p:ph type="sldNum" idx="12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4B0D410D-1851-73AE-78C2-AD283C447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>
            <a:extLst>
              <a:ext uri="{FF2B5EF4-FFF2-40B4-BE49-F238E27FC236}">
                <a16:creationId xmlns:a16="http://schemas.microsoft.com/office/drawing/2014/main" id="{0F69FEDF-9C11-6D7E-E3C1-B088B32FCF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>
            <a:extLst>
              <a:ext uri="{FF2B5EF4-FFF2-40B4-BE49-F238E27FC236}">
                <a16:creationId xmlns:a16="http://schemas.microsoft.com/office/drawing/2014/main" id="{9F4005E6-0B12-A1D3-C11B-67E62EDD27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F0BC11D8-8F92-6D62-A64C-C66BE4FEC37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4746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055BDA70-B108-BD75-10B9-16C0F101B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>
            <a:extLst>
              <a:ext uri="{FF2B5EF4-FFF2-40B4-BE49-F238E27FC236}">
                <a16:creationId xmlns:a16="http://schemas.microsoft.com/office/drawing/2014/main" id="{D4814033-8DEA-8E23-8025-31EE542A9C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>
            <a:extLst>
              <a:ext uri="{FF2B5EF4-FFF2-40B4-BE49-F238E27FC236}">
                <a16:creationId xmlns:a16="http://schemas.microsoft.com/office/drawing/2014/main" id="{80F8C314-739D-BF56-B8CE-B74C60983C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3EB4836F-0FCC-7EFC-40E2-3D4EC993314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6438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EB814224-A0E0-DF19-0F50-84A01E306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>
            <a:extLst>
              <a:ext uri="{FF2B5EF4-FFF2-40B4-BE49-F238E27FC236}">
                <a16:creationId xmlns:a16="http://schemas.microsoft.com/office/drawing/2014/main" id="{85F99D63-6C2D-CDB7-5414-2EE8E39394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>
            <a:extLst>
              <a:ext uri="{FF2B5EF4-FFF2-40B4-BE49-F238E27FC236}">
                <a16:creationId xmlns:a16="http://schemas.microsoft.com/office/drawing/2014/main" id="{22CC321D-DD45-213E-9995-E85BBCC309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20C65CC0-64E9-3FB4-406B-B8996E15BBF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1344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CD81208A-DDB1-9881-0989-2631A7A21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>
            <a:extLst>
              <a:ext uri="{FF2B5EF4-FFF2-40B4-BE49-F238E27FC236}">
                <a16:creationId xmlns:a16="http://schemas.microsoft.com/office/drawing/2014/main" id="{6C97BA08-C857-0967-BA70-3B447BAF44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>
            <a:extLst>
              <a:ext uri="{FF2B5EF4-FFF2-40B4-BE49-F238E27FC236}">
                <a16:creationId xmlns:a16="http://schemas.microsoft.com/office/drawing/2014/main" id="{2D940EBF-2E10-AF7F-4579-7CF43F6A3C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E4F3FF9D-9999-A286-6316-F1C57D48C13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1610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A6EBA374-84F3-F6FB-DEC9-C4586D7C6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>
            <a:extLst>
              <a:ext uri="{FF2B5EF4-FFF2-40B4-BE49-F238E27FC236}">
                <a16:creationId xmlns:a16="http://schemas.microsoft.com/office/drawing/2014/main" id="{AB53A6AE-449A-3EDC-D8E0-BE32DA0CBC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>
            <a:extLst>
              <a:ext uri="{FF2B5EF4-FFF2-40B4-BE49-F238E27FC236}">
                <a16:creationId xmlns:a16="http://schemas.microsoft.com/office/drawing/2014/main" id="{21D281DD-C3FE-1863-7033-3EB96886A2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6BC17F00-D31C-A95D-C059-E6D1B0F2DFC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9464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41:notes"/>
          <p:cNvSpPr txBox="1">
            <a:spLocks noGrp="1"/>
          </p:cNvSpPr>
          <p:nvPr>
            <p:ph type="body" idx="1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2" name="Google Shape;462;p41:notes"/>
          <p:cNvSpPr txBox="1">
            <a:spLocks noGrp="1"/>
          </p:cNvSpPr>
          <p:nvPr>
            <p:ph type="sldNum" idx="12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>
          <a:extLst>
            <a:ext uri="{FF2B5EF4-FFF2-40B4-BE49-F238E27FC236}">
              <a16:creationId xmlns:a16="http://schemas.microsoft.com/office/drawing/2014/main" id="{957F69F4-4109-E1B7-A938-237EE9581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1:notes">
            <a:extLst>
              <a:ext uri="{FF2B5EF4-FFF2-40B4-BE49-F238E27FC236}">
                <a16:creationId xmlns:a16="http://schemas.microsoft.com/office/drawing/2014/main" id="{2794160A-0CC3-77D5-5D9D-7BF9014F13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41:notes">
            <a:extLst>
              <a:ext uri="{FF2B5EF4-FFF2-40B4-BE49-F238E27FC236}">
                <a16:creationId xmlns:a16="http://schemas.microsoft.com/office/drawing/2014/main" id="{FD7013B8-1754-FEB8-68AB-C706C1E385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2" name="Google Shape;462;p41:notes">
            <a:extLst>
              <a:ext uri="{FF2B5EF4-FFF2-40B4-BE49-F238E27FC236}">
                <a16:creationId xmlns:a16="http://schemas.microsoft.com/office/drawing/2014/main" id="{0F07B734-6FBE-B2CD-15AD-02FBC68F16D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2609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0AA4E80C-8D4A-20BD-8954-2C7084084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>
            <a:extLst>
              <a:ext uri="{FF2B5EF4-FFF2-40B4-BE49-F238E27FC236}">
                <a16:creationId xmlns:a16="http://schemas.microsoft.com/office/drawing/2014/main" id="{29FCA55A-F995-B4EB-FBFC-B51F4E38D9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>
            <a:extLst>
              <a:ext uri="{FF2B5EF4-FFF2-40B4-BE49-F238E27FC236}">
                <a16:creationId xmlns:a16="http://schemas.microsoft.com/office/drawing/2014/main" id="{0EC87099-5DCF-0C3A-8765-1BA291B8A4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F161AFE6-EDEA-5282-3CC7-E946D721F28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8608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 txBox="1">
            <a:spLocks noGrp="1"/>
          </p:cNvSpPr>
          <p:nvPr>
            <p:ph type="sldNum" idx="12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 txBox="1">
            <a:spLocks noGrp="1"/>
          </p:cNvSpPr>
          <p:nvPr>
            <p:ph type="sldNum" idx="12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426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11EF2FCC-1665-D450-D081-E3D43356D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>
            <a:extLst>
              <a:ext uri="{FF2B5EF4-FFF2-40B4-BE49-F238E27FC236}">
                <a16:creationId xmlns:a16="http://schemas.microsoft.com/office/drawing/2014/main" id="{3C900AFA-0AB8-BD1F-F70C-59D46E3458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>
            <a:extLst>
              <a:ext uri="{FF2B5EF4-FFF2-40B4-BE49-F238E27FC236}">
                <a16:creationId xmlns:a16="http://schemas.microsoft.com/office/drawing/2014/main" id="{9D951D73-EE58-4622-F0BB-44E6487CC2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567AA0E4-BD64-FC34-3229-6406C13ECCE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5442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C02A3D2A-18CD-3B32-3848-6A7664B79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>
            <a:extLst>
              <a:ext uri="{FF2B5EF4-FFF2-40B4-BE49-F238E27FC236}">
                <a16:creationId xmlns:a16="http://schemas.microsoft.com/office/drawing/2014/main" id="{5F7CE482-C8A3-0FB3-FEBA-C6B30068BF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>
            <a:extLst>
              <a:ext uri="{FF2B5EF4-FFF2-40B4-BE49-F238E27FC236}">
                <a16:creationId xmlns:a16="http://schemas.microsoft.com/office/drawing/2014/main" id="{EACF51D5-77D0-0FED-D970-5D5535980E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96A9CF57-2A85-BD4F-DC71-70CB1B03FB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9696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356F2353-05CD-26F2-15D9-2BD18A6FD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>
            <a:extLst>
              <a:ext uri="{FF2B5EF4-FFF2-40B4-BE49-F238E27FC236}">
                <a16:creationId xmlns:a16="http://schemas.microsoft.com/office/drawing/2014/main" id="{71A2086C-00C0-82D5-A0B4-00F2E28026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>
            <a:extLst>
              <a:ext uri="{FF2B5EF4-FFF2-40B4-BE49-F238E27FC236}">
                <a16:creationId xmlns:a16="http://schemas.microsoft.com/office/drawing/2014/main" id="{0EB2A176-8BBE-E7F3-D453-AF771B0101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70BF233D-BF2F-6918-DD20-C9946E6DD4A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7248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1ABA08D7-B039-7E25-7154-2BA1BD2FA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>
            <a:extLst>
              <a:ext uri="{FF2B5EF4-FFF2-40B4-BE49-F238E27FC236}">
                <a16:creationId xmlns:a16="http://schemas.microsoft.com/office/drawing/2014/main" id="{93B680A9-B9D8-530F-C12D-542C1B02CE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>
            <a:extLst>
              <a:ext uri="{FF2B5EF4-FFF2-40B4-BE49-F238E27FC236}">
                <a16:creationId xmlns:a16="http://schemas.microsoft.com/office/drawing/2014/main" id="{9A1656C5-31BD-D772-371A-58D5255AAC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7C1359D1-CCF7-608E-FCDC-B9A05590C3A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867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8868FF08-D96F-86F7-C3FC-DCF51CC34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>
            <a:extLst>
              <a:ext uri="{FF2B5EF4-FFF2-40B4-BE49-F238E27FC236}">
                <a16:creationId xmlns:a16="http://schemas.microsoft.com/office/drawing/2014/main" id="{AC6632BC-AD42-A929-96DF-C0C7A7E446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>
            <a:extLst>
              <a:ext uri="{FF2B5EF4-FFF2-40B4-BE49-F238E27FC236}">
                <a16:creationId xmlns:a16="http://schemas.microsoft.com/office/drawing/2014/main" id="{623ED0E4-FB2C-FF15-D9E5-50A440CE2F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73707EFB-4162-5F33-19D9-8F5327A0C07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214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9F3BD61B-D1C5-11A9-23E4-2FC7EBD60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>
            <a:extLst>
              <a:ext uri="{FF2B5EF4-FFF2-40B4-BE49-F238E27FC236}">
                <a16:creationId xmlns:a16="http://schemas.microsoft.com/office/drawing/2014/main" id="{DB70049F-3041-A189-8AC8-52019BE423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>
            <a:extLst>
              <a:ext uri="{FF2B5EF4-FFF2-40B4-BE49-F238E27FC236}">
                <a16:creationId xmlns:a16="http://schemas.microsoft.com/office/drawing/2014/main" id="{89CC5210-A666-FD64-891F-4079A08596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09962EBE-34F5-26E6-4EA0-DB1A08C9021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205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body" idx="1"/>
          </p:nvPr>
        </p:nvSpPr>
        <p:spPr>
          <a:xfrm>
            <a:off x="609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2"/>
          </p:nvPr>
        </p:nvSpPr>
        <p:spPr>
          <a:xfrm>
            <a:off x="6197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193368" y="1859758"/>
            <a:ext cx="5389033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3"/>
          </p:nvPr>
        </p:nvSpPr>
        <p:spPr>
          <a:xfrm>
            <a:off x="609600" y="2514600"/>
            <a:ext cx="5386917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4"/>
          </p:nvPr>
        </p:nvSpPr>
        <p:spPr>
          <a:xfrm>
            <a:off x="6193368" y="2514600"/>
            <a:ext cx="5389033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2"/>
          </p:nvPr>
        </p:nvSpPr>
        <p:spPr>
          <a:xfrm>
            <a:off x="4766733" y="1676400"/>
            <a:ext cx="681566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 rot="5400000">
            <a:off x="3901282" y="-1356518"/>
            <a:ext cx="4389437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4"/>
          <p:cNvSpPr txBox="1">
            <a:spLocks noGrp="1"/>
          </p:cNvSpPr>
          <p:nvPr>
            <p:ph type="title"/>
          </p:nvPr>
        </p:nvSpPr>
        <p:spPr>
          <a:xfrm rot="5400000">
            <a:off x="7604919" y="2148684"/>
            <a:ext cx="521176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1"/>
          </p:nvPr>
        </p:nvSpPr>
        <p:spPr>
          <a:xfrm rot="5400000">
            <a:off x="2016919" y="-492917"/>
            <a:ext cx="5211763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/>
          <p:nvPr/>
        </p:nvSpPr>
        <p:spPr>
          <a:xfrm>
            <a:off x="-12700" y="-7938"/>
            <a:ext cx="12217400" cy="1041401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5E663D">
                  <a:alpha val="44705"/>
                </a:srgbClr>
              </a:gs>
              <a:gs pos="100000">
                <a:srgbClr val="6E4450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Google Shape;11;p16"/>
          <p:cNvSpPr/>
          <p:nvPr/>
        </p:nvSpPr>
        <p:spPr>
          <a:xfrm>
            <a:off x="5842000" y="-7938"/>
            <a:ext cx="6350000" cy="638176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63A41">
                  <a:alpha val="29803"/>
                </a:srgbClr>
              </a:gs>
              <a:gs pos="80000">
                <a:srgbClr val="738045">
                  <a:alpha val="44705"/>
                </a:srgbClr>
              </a:gs>
              <a:gs pos="100000">
                <a:srgbClr val="738045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Google Shape;12;p16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body" idx="1"/>
          </p:nvPr>
        </p:nvSpPr>
        <p:spPr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6C51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" name="Google Shape;17;p16"/>
          <p:cNvGrpSpPr/>
          <p:nvPr/>
        </p:nvGrpSpPr>
        <p:grpSpPr>
          <a:xfrm>
            <a:off x="-39102" y="-14808"/>
            <a:ext cx="12264293" cy="1083716"/>
            <a:chOff x="-29322" y="-1971"/>
            <a:chExt cx="9198255" cy="1086266"/>
          </a:xfrm>
        </p:grpSpPr>
        <p:sp>
          <p:nvSpPr>
            <p:cNvPr id="18" name="Google Shape;18;p16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644A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" name="Google Shape;19;p16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>
            <a:spLocks noGrp="1"/>
          </p:cNvSpPr>
          <p:nvPr>
            <p:ph type="title"/>
          </p:nvPr>
        </p:nvSpPr>
        <p:spPr>
          <a:xfrm>
            <a:off x="609600" y="1911927"/>
            <a:ext cx="10972800" cy="2453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Traffic Advisory Committee</a:t>
            </a:r>
            <a:br>
              <a:rPr lang="en-US" sz="4000" dirty="0"/>
            </a:br>
            <a:endParaRPr dirty="0"/>
          </a:p>
        </p:txBody>
      </p:sp>
      <p:sp>
        <p:nvSpPr>
          <p:cNvPr id="77" name="Google Shape;77;p1"/>
          <p:cNvSpPr txBox="1"/>
          <p:nvPr/>
        </p:nvSpPr>
        <p:spPr>
          <a:xfrm>
            <a:off x="2057400" y="4879570"/>
            <a:ext cx="80772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Times New Roman"/>
                <a:cs typeface="Calibri Light" panose="020F0302020204030204" pitchFamily="34" charset="0"/>
                <a:sym typeface="Times New Roman"/>
              </a:rPr>
              <a:t>Jaime Rodriguez, Consultant Traffic Engineer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Times New Roman"/>
                <a:cs typeface="Calibri Light" panose="020F0302020204030204" pitchFamily="34" charset="0"/>
                <a:sym typeface="Times New Roman"/>
              </a:rPr>
              <a:t>Public Works Department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Times New Roman"/>
                <a:cs typeface="Calibri Light" panose="020F0302020204030204" pitchFamily="34" charset="0"/>
                <a:sym typeface="Times New Roman"/>
              </a:rPr>
              <a:t>June 19, 2025</a:t>
            </a:r>
            <a:endParaRPr sz="2400" u="none" strike="noStrike" cap="none" dirty="0">
              <a:solidFill>
                <a:schemeClr val="dk1"/>
              </a:solidFill>
              <a:latin typeface="Calibri Light" panose="020F0302020204030204" pitchFamily="34" charset="0"/>
              <a:ea typeface="Times New Roman"/>
              <a:cs typeface="Calibri Light" panose="020F0302020204030204" pitchFamily="34" charset="0"/>
              <a:sym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6574B2-6F97-EE17-08A0-1D8DCBE4E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1" y="5308263"/>
            <a:ext cx="1422400" cy="1473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9EE5896B-AD0A-7C4E-A1B1-B35D98037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90055C-3653-D82A-B149-F150B11112A3}"/>
              </a:ext>
            </a:extLst>
          </p:cNvPr>
          <p:cNvSpPr txBox="1"/>
          <p:nvPr/>
        </p:nvSpPr>
        <p:spPr>
          <a:xfrm>
            <a:off x="291528" y="1095113"/>
            <a:ext cx="7026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2025 Paving – Street Maintenance (Slurry Seal)</a:t>
            </a:r>
          </a:p>
          <a:p>
            <a:r>
              <a:rPr lang="en-US" sz="1600" b="1" dirty="0">
                <a:solidFill>
                  <a:srgbClr val="7C7C7C"/>
                </a:solidFill>
              </a:rPr>
              <a:t>Target Completion:  Fall 2025</a:t>
            </a:r>
            <a:endParaRPr lang="en-US" sz="1600" dirty="0">
              <a:solidFill>
                <a:srgbClr val="7C7C7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FA0B11-8EAE-ECF0-6DC2-1C62F3137608}"/>
              </a:ext>
            </a:extLst>
          </p:cNvPr>
          <p:cNvSpPr txBox="1"/>
          <p:nvPr/>
        </p:nvSpPr>
        <p:spPr>
          <a:xfrm>
            <a:off x="536572" y="205943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No.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0D4BAC-C6FB-1879-B76A-8C3E4EFEAD28}"/>
              </a:ext>
            </a:extLst>
          </p:cNvPr>
          <p:cNvSpPr txBox="1"/>
          <p:nvPr/>
        </p:nvSpPr>
        <p:spPr>
          <a:xfrm>
            <a:off x="1498600" y="2059432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Street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F477A4-D192-07FB-E565-9CECA559A384}"/>
              </a:ext>
            </a:extLst>
          </p:cNvPr>
          <p:cNvSpPr txBox="1"/>
          <p:nvPr/>
        </p:nvSpPr>
        <p:spPr>
          <a:xfrm>
            <a:off x="3848100" y="2059432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7A29A0-AF07-3767-9D8B-F25EBB8E52F0}"/>
              </a:ext>
            </a:extLst>
          </p:cNvPr>
          <p:cNvSpPr txBox="1"/>
          <p:nvPr/>
        </p:nvSpPr>
        <p:spPr>
          <a:xfrm>
            <a:off x="7273157" y="2053082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Council District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832FEB-9B4B-8919-7FD6-A0967F8CE104}"/>
              </a:ext>
            </a:extLst>
          </p:cNvPr>
          <p:cNvSpPr txBox="1"/>
          <p:nvPr/>
        </p:nvSpPr>
        <p:spPr>
          <a:xfrm>
            <a:off x="9755230" y="2059432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Status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98DA55-E20A-0E5A-C4CD-6E6EE079BB59}"/>
              </a:ext>
            </a:extLst>
          </p:cNvPr>
          <p:cNvSpPr txBox="1"/>
          <p:nvPr/>
        </p:nvSpPr>
        <p:spPr>
          <a:xfrm>
            <a:off x="639965" y="25492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43B461-34B9-C58E-8FDB-3B6569D636AB}"/>
              </a:ext>
            </a:extLst>
          </p:cNvPr>
          <p:cNvSpPr txBox="1"/>
          <p:nvPr/>
        </p:nvSpPr>
        <p:spPr>
          <a:xfrm>
            <a:off x="1498600" y="2549299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Harkins Slough 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350E94-F16C-4B7E-AB5D-5EF4EF57DDE3}"/>
              </a:ext>
            </a:extLst>
          </p:cNvPr>
          <p:cNvSpPr txBox="1"/>
          <p:nvPr/>
        </p:nvSpPr>
        <p:spPr>
          <a:xfrm>
            <a:off x="3848100" y="2549299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Green Valley Rd to Ohlone Pkwy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305109-863B-F37A-9F56-C673415AF694}"/>
              </a:ext>
            </a:extLst>
          </p:cNvPr>
          <p:cNvSpPr txBox="1"/>
          <p:nvPr/>
        </p:nvSpPr>
        <p:spPr>
          <a:xfrm>
            <a:off x="7913556" y="2549299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BB45E8-8D27-D290-8B29-3D2BA79D5320}"/>
              </a:ext>
            </a:extLst>
          </p:cNvPr>
          <p:cNvSpPr txBox="1"/>
          <p:nvPr/>
        </p:nvSpPr>
        <p:spPr>
          <a:xfrm>
            <a:off x="9196430" y="2549299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Start in Fall 2025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5FCBBBD-6A36-521E-E90F-7FC53FD347A6}"/>
              </a:ext>
            </a:extLst>
          </p:cNvPr>
          <p:cNvCxnSpPr/>
          <p:nvPr/>
        </p:nvCxnSpPr>
        <p:spPr>
          <a:xfrm>
            <a:off x="291528" y="2441464"/>
            <a:ext cx="11544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B22746A-DFF3-B561-62CB-3590F12BF4E1}"/>
              </a:ext>
            </a:extLst>
          </p:cNvPr>
          <p:cNvCxnSpPr/>
          <p:nvPr/>
        </p:nvCxnSpPr>
        <p:spPr>
          <a:xfrm>
            <a:off x="298450" y="2027682"/>
            <a:ext cx="11544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558DECA-AF13-4407-DEC8-509B73DB4D66}"/>
              </a:ext>
            </a:extLst>
          </p:cNvPr>
          <p:cNvSpPr/>
          <p:nvPr/>
        </p:nvSpPr>
        <p:spPr>
          <a:xfrm>
            <a:off x="298450" y="2041970"/>
            <a:ext cx="11544300" cy="401082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7E40D9-CDB4-D537-C7CC-CCB321BAD1BE}"/>
              </a:ext>
            </a:extLst>
          </p:cNvPr>
          <p:cNvSpPr txBox="1"/>
          <p:nvPr/>
        </p:nvSpPr>
        <p:spPr>
          <a:xfrm>
            <a:off x="639965" y="29186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8028B8-04D8-47BC-4337-C814A5254CC1}"/>
              </a:ext>
            </a:extLst>
          </p:cNvPr>
          <p:cNvSpPr txBox="1"/>
          <p:nvPr/>
        </p:nvSpPr>
        <p:spPr>
          <a:xfrm>
            <a:off x="1498600" y="2918631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Harkins Slough 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507A7D-FD03-3C6B-8EE4-7AB1E5755C07}"/>
              </a:ext>
            </a:extLst>
          </p:cNvPr>
          <p:cNvSpPr txBox="1"/>
          <p:nvPr/>
        </p:nvSpPr>
        <p:spPr>
          <a:xfrm>
            <a:off x="3848100" y="2918631"/>
            <a:ext cx="285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Ohlone Pkwy to Blackbird Cir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7C6E31-56EE-F190-882D-C2F70CB8EFA6}"/>
              </a:ext>
            </a:extLst>
          </p:cNvPr>
          <p:cNvSpPr txBox="1"/>
          <p:nvPr/>
        </p:nvSpPr>
        <p:spPr>
          <a:xfrm>
            <a:off x="7913555" y="29186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4D4B20-71F6-7A98-7709-C5B51AF8096B}"/>
              </a:ext>
            </a:extLst>
          </p:cNvPr>
          <p:cNvSpPr txBox="1"/>
          <p:nvPr/>
        </p:nvSpPr>
        <p:spPr>
          <a:xfrm>
            <a:off x="9196430" y="2918631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Start in Fall 2025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995CF3-79D5-72CA-E501-288764DEF283}"/>
              </a:ext>
            </a:extLst>
          </p:cNvPr>
          <p:cNvSpPr txBox="1"/>
          <p:nvPr/>
        </p:nvSpPr>
        <p:spPr>
          <a:xfrm>
            <a:off x="639965" y="32879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722334-F15C-F34D-964D-E4B77CAF1AD1}"/>
              </a:ext>
            </a:extLst>
          </p:cNvPr>
          <p:cNvSpPr txBox="1"/>
          <p:nvPr/>
        </p:nvSpPr>
        <p:spPr>
          <a:xfrm>
            <a:off x="1498600" y="3287963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Loma Prieta Ave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55A82F-1A1C-984E-33CA-B89B427991AE}"/>
              </a:ext>
            </a:extLst>
          </p:cNvPr>
          <p:cNvSpPr txBox="1"/>
          <p:nvPr/>
        </p:nvSpPr>
        <p:spPr>
          <a:xfrm>
            <a:off x="3848100" y="3287963"/>
            <a:ext cx="3068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Green Valley Rd to Airport Blvd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714C8C-2B71-9A9F-B0D7-AF7298346CE2}"/>
              </a:ext>
            </a:extLst>
          </p:cNvPr>
          <p:cNvSpPr txBox="1"/>
          <p:nvPr/>
        </p:nvSpPr>
        <p:spPr>
          <a:xfrm>
            <a:off x="7913555" y="3287963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86734D-D0E7-99D9-A250-2B95D494EBD0}"/>
              </a:ext>
            </a:extLst>
          </p:cNvPr>
          <p:cNvSpPr txBox="1"/>
          <p:nvPr/>
        </p:nvSpPr>
        <p:spPr>
          <a:xfrm>
            <a:off x="9196430" y="3287963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Start in Fall 2025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459B28-784B-AB29-A3E0-AE2A865BFD95}"/>
              </a:ext>
            </a:extLst>
          </p:cNvPr>
          <p:cNvSpPr txBox="1"/>
          <p:nvPr/>
        </p:nvSpPr>
        <p:spPr>
          <a:xfrm>
            <a:off x="639965" y="36572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46AC66-D878-9409-9EE4-4CBADDC6DB57}"/>
              </a:ext>
            </a:extLst>
          </p:cNvPr>
          <p:cNvSpPr txBox="1"/>
          <p:nvPr/>
        </p:nvSpPr>
        <p:spPr>
          <a:xfrm>
            <a:off x="1498600" y="3657295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Green Valley Rd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CBAA81-CC48-E996-DC2E-1097FA4C2462}"/>
              </a:ext>
            </a:extLst>
          </p:cNvPr>
          <p:cNvSpPr txBox="1"/>
          <p:nvPr/>
        </p:nvSpPr>
        <p:spPr>
          <a:xfrm>
            <a:off x="3848100" y="3657295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Main St to Pennsylvania Dr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0BF582-3BC7-58BA-3679-FA0ADE763E46}"/>
              </a:ext>
            </a:extLst>
          </p:cNvPr>
          <p:cNvSpPr txBox="1"/>
          <p:nvPr/>
        </p:nvSpPr>
        <p:spPr>
          <a:xfrm>
            <a:off x="7800544" y="3657295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3, 4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CA7BFE-72E0-E15E-27E8-C1F0DC1C04E1}"/>
              </a:ext>
            </a:extLst>
          </p:cNvPr>
          <p:cNvSpPr txBox="1"/>
          <p:nvPr/>
        </p:nvSpPr>
        <p:spPr>
          <a:xfrm>
            <a:off x="9196430" y="3657295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Start in Fall 2025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95D38B-3FD6-29B9-A703-6AD0B913A18B}"/>
              </a:ext>
            </a:extLst>
          </p:cNvPr>
          <p:cNvSpPr txBox="1"/>
          <p:nvPr/>
        </p:nvSpPr>
        <p:spPr>
          <a:xfrm>
            <a:off x="639965" y="40266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CBE6BD6-A34F-4766-096C-24230FEF52A9}"/>
              </a:ext>
            </a:extLst>
          </p:cNvPr>
          <p:cNvSpPr txBox="1"/>
          <p:nvPr/>
        </p:nvSpPr>
        <p:spPr>
          <a:xfrm>
            <a:off x="1498600" y="4026627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Freedom Blvd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50897F-5D91-34C5-B6D9-E9940EA52BFD}"/>
              </a:ext>
            </a:extLst>
          </p:cNvPr>
          <p:cNvSpPr txBox="1"/>
          <p:nvPr/>
        </p:nvSpPr>
        <p:spPr>
          <a:xfrm>
            <a:off x="3848100" y="4026627"/>
            <a:ext cx="268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Alta Vista Ave to Broadis St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F4ADEE4-5418-9E02-67E0-F54168D13F45}"/>
              </a:ext>
            </a:extLst>
          </p:cNvPr>
          <p:cNvSpPr txBox="1"/>
          <p:nvPr/>
        </p:nvSpPr>
        <p:spPr>
          <a:xfrm>
            <a:off x="7800544" y="4026627"/>
            <a:ext cx="527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5, 6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8AABAD-F756-9C3D-A24D-98F191CFB491}"/>
              </a:ext>
            </a:extLst>
          </p:cNvPr>
          <p:cNvSpPr txBox="1"/>
          <p:nvPr/>
        </p:nvSpPr>
        <p:spPr>
          <a:xfrm>
            <a:off x="9196430" y="4026627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Start in Fall 2025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E613143-7551-0D15-82EC-7FEF05D2269E}"/>
              </a:ext>
            </a:extLst>
          </p:cNvPr>
          <p:cNvSpPr txBox="1"/>
          <p:nvPr/>
        </p:nvSpPr>
        <p:spPr>
          <a:xfrm>
            <a:off x="435582" y="5000741"/>
            <a:ext cx="710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ALT-1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7C87C90-9F7E-C9E6-CF2C-60CE5F1DD3AC}"/>
              </a:ext>
            </a:extLst>
          </p:cNvPr>
          <p:cNvSpPr txBox="1"/>
          <p:nvPr/>
        </p:nvSpPr>
        <p:spPr>
          <a:xfrm>
            <a:off x="1498600" y="5000741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Kilburn St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0310368-C47E-CCA7-5786-60F58068209F}"/>
              </a:ext>
            </a:extLst>
          </p:cNvPr>
          <p:cNvSpPr txBox="1"/>
          <p:nvPr/>
        </p:nvSpPr>
        <p:spPr>
          <a:xfrm>
            <a:off x="3848100" y="5000741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Ford St to W 5</a:t>
            </a:r>
            <a:r>
              <a:rPr lang="en-US" sz="18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St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FD60094-5319-3BE0-ECEE-8165064B0FC6}"/>
              </a:ext>
            </a:extLst>
          </p:cNvPr>
          <p:cNvSpPr txBox="1"/>
          <p:nvPr/>
        </p:nvSpPr>
        <p:spPr>
          <a:xfrm>
            <a:off x="7913557" y="5000741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8BEFAA7-2654-BAB2-67CF-10808C8D664E}"/>
              </a:ext>
            </a:extLst>
          </p:cNvPr>
          <p:cNvSpPr txBox="1"/>
          <p:nvPr/>
        </p:nvSpPr>
        <p:spPr>
          <a:xfrm>
            <a:off x="9196430" y="5000741"/>
            <a:ext cx="20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Pending Bid Results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3FB1EAC-535A-E98D-5FF7-2DE829F9BB1A}"/>
              </a:ext>
            </a:extLst>
          </p:cNvPr>
          <p:cNvSpPr txBox="1"/>
          <p:nvPr/>
        </p:nvSpPr>
        <p:spPr>
          <a:xfrm>
            <a:off x="435582" y="5370073"/>
            <a:ext cx="710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ALT-2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904542D-CAD6-34BC-E310-5E6EB122DE6A}"/>
              </a:ext>
            </a:extLst>
          </p:cNvPr>
          <p:cNvSpPr txBox="1"/>
          <p:nvPr/>
        </p:nvSpPr>
        <p:spPr>
          <a:xfrm>
            <a:off x="1498600" y="5370073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Ford St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0356585-EB27-9499-961D-E2C7A162A73C}"/>
              </a:ext>
            </a:extLst>
          </p:cNvPr>
          <p:cNvSpPr txBox="1"/>
          <p:nvPr/>
        </p:nvSpPr>
        <p:spPr>
          <a:xfrm>
            <a:off x="3848100" y="5370073"/>
            <a:ext cx="27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Rodriguez St to Walker St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329EC81-D4A9-7C07-ECEB-05F69D1FBAD5}"/>
              </a:ext>
            </a:extLst>
          </p:cNvPr>
          <p:cNvSpPr txBox="1"/>
          <p:nvPr/>
        </p:nvSpPr>
        <p:spPr>
          <a:xfrm>
            <a:off x="7913557" y="5370073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E740F-3A0E-4478-2754-BAACB7F50BC7}"/>
              </a:ext>
            </a:extLst>
          </p:cNvPr>
          <p:cNvSpPr txBox="1"/>
          <p:nvPr/>
        </p:nvSpPr>
        <p:spPr>
          <a:xfrm>
            <a:off x="9196430" y="5370073"/>
            <a:ext cx="20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Pending Bid Results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B0B8E78-2162-4140-5337-6DA13866B7BE}"/>
              </a:ext>
            </a:extLst>
          </p:cNvPr>
          <p:cNvSpPr txBox="1"/>
          <p:nvPr/>
        </p:nvSpPr>
        <p:spPr>
          <a:xfrm>
            <a:off x="561972" y="451527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No.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2BC61E8-BE3E-1DAC-6E6C-CB6D31DDB71D}"/>
              </a:ext>
            </a:extLst>
          </p:cNvPr>
          <p:cNvSpPr txBox="1"/>
          <p:nvPr/>
        </p:nvSpPr>
        <p:spPr>
          <a:xfrm>
            <a:off x="1524000" y="4515271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Street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C30F3E-2723-3318-538F-8F2E1524FA14}"/>
              </a:ext>
            </a:extLst>
          </p:cNvPr>
          <p:cNvSpPr txBox="1"/>
          <p:nvPr/>
        </p:nvSpPr>
        <p:spPr>
          <a:xfrm>
            <a:off x="3873500" y="4515271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Section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9F90C18-CA55-C1D7-6FBF-B858A87F624D}"/>
              </a:ext>
            </a:extLst>
          </p:cNvPr>
          <p:cNvSpPr txBox="1"/>
          <p:nvPr/>
        </p:nvSpPr>
        <p:spPr>
          <a:xfrm>
            <a:off x="7298557" y="4508921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Council District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D3B598C-9C29-A4A3-8A8B-8D643296B770}"/>
              </a:ext>
            </a:extLst>
          </p:cNvPr>
          <p:cNvSpPr txBox="1"/>
          <p:nvPr/>
        </p:nvSpPr>
        <p:spPr>
          <a:xfrm>
            <a:off x="9780630" y="451527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Status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884DADC-0863-66A1-5D96-46FC81BCBDA7}"/>
              </a:ext>
            </a:extLst>
          </p:cNvPr>
          <p:cNvCxnSpPr/>
          <p:nvPr/>
        </p:nvCxnSpPr>
        <p:spPr>
          <a:xfrm>
            <a:off x="316928" y="4897303"/>
            <a:ext cx="11544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E9762DB-72B3-1AF0-1FF4-EB676679FF5D}"/>
              </a:ext>
            </a:extLst>
          </p:cNvPr>
          <p:cNvCxnSpPr/>
          <p:nvPr/>
        </p:nvCxnSpPr>
        <p:spPr>
          <a:xfrm>
            <a:off x="323850" y="4483521"/>
            <a:ext cx="11544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4C681395-99BB-2D4E-E7A0-77207EDBB50F}"/>
              </a:ext>
            </a:extLst>
          </p:cNvPr>
          <p:cNvSpPr/>
          <p:nvPr/>
        </p:nvSpPr>
        <p:spPr>
          <a:xfrm>
            <a:off x="323850" y="4497809"/>
            <a:ext cx="11544300" cy="401082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67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14E475E9-631C-B317-F025-4DC7CE12D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7B6ADC-CBB1-8332-4314-8282503F6C0C}"/>
              </a:ext>
            </a:extLst>
          </p:cNvPr>
          <p:cNvSpPr txBox="1"/>
          <p:nvPr/>
        </p:nvSpPr>
        <p:spPr>
          <a:xfrm>
            <a:off x="291528" y="1095113"/>
            <a:ext cx="5038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Roadway Restriping Only Project</a:t>
            </a:r>
          </a:p>
          <a:p>
            <a:r>
              <a:rPr lang="en-US" sz="1600" b="1" dirty="0">
                <a:solidFill>
                  <a:srgbClr val="7C7C7C"/>
                </a:solidFill>
              </a:rPr>
              <a:t>Target Completion:  Summer 2025</a:t>
            </a:r>
            <a:endParaRPr lang="en-US" sz="1600" dirty="0">
              <a:solidFill>
                <a:srgbClr val="7C7C7C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32E381-7E11-0F00-9548-1913F5F3239B}"/>
              </a:ext>
            </a:extLst>
          </p:cNvPr>
          <p:cNvSpPr txBox="1"/>
          <p:nvPr/>
        </p:nvSpPr>
        <p:spPr>
          <a:xfrm>
            <a:off x="7533570" y="1095113"/>
            <a:ext cx="3605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/>
              <a:t>Marin St</a:t>
            </a:r>
          </a:p>
          <a:p>
            <a:pPr algn="r"/>
            <a:r>
              <a:rPr lang="en-US" sz="1600" b="1" dirty="0">
                <a:solidFill>
                  <a:srgbClr val="7C7C7C"/>
                </a:solidFill>
              </a:rPr>
              <a:t>Auto Center Drive to Freedom Blvd</a:t>
            </a:r>
            <a:endParaRPr lang="en-US" sz="1600" dirty="0">
              <a:solidFill>
                <a:srgbClr val="7C7C7C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92A9CE-C760-D842-57FD-7533FBCFE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96" y="1911108"/>
            <a:ext cx="11357408" cy="480719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E2EB942-7537-652D-6744-99768D6E4CD2}"/>
              </a:ext>
            </a:extLst>
          </p:cNvPr>
          <p:cNvSpPr/>
          <p:nvPr/>
        </p:nvSpPr>
        <p:spPr>
          <a:xfrm>
            <a:off x="5330087" y="3784600"/>
            <a:ext cx="1921613" cy="115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457C33-442C-1677-96BF-A91AC27403D1}"/>
              </a:ext>
            </a:extLst>
          </p:cNvPr>
          <p:cNvSpPr txBox="1"/>
          <p:nvPr/>
        </p:nvSpPr>
        <p:spPr>
          <a:xfrm>
            <a:off x="5330087" y="1911108"/>
            <a:ext cx="26516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Refresh Centerline</a:t>
            </a:r>
          </a:p>
          <a:p>
            <a:r>
              <a:rPr lang="en-US" b="1" dirty="0">
                <a:solidFill>
                  <a:srgbClr val="C00000"/>
                </a:solidFill>
              </a:rPr>
              <a:t>Install Edge Lines</a:t>
            </a:r>
          </a:p>
          <a:p>
            <a:r>
              <a:rPr lang="en-US" b="1" dirty="0">
                <a:solidFill>
                  <a:srgbClr val="C00000"/>
                </a:solidFill>
              </a:rPr>
              <a:t>Narrow Lanes to Slow Traffic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BBCEC57-DCB9-BE09-3E48-0E2EF97E9EAC}"/>
              </a:ext>
            </a:extLst>
          </p:cNvPr>
          <p:cNvSpPr txBox="1"/>
          <p:nvPr/>
        </p:nvSpPr>
        <p:spPr>
          <a:xfrm>
            <a:off x="10575337" y="3993118"/>
            <a:ext cx="11993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Red Curb at</a:t>
            </a:r>
          </a:p>
          <a:p>
            <a:r>
              <a:rPr lang="en-US" b="1" dirty="0">
                <a:solidFill>
                  <a:srgbClr val="C00000"/>
                </a:solidFill>
              </a:rPr>
              <a:t>All Corners</a:t>
            </a:r>
          </a:p>
          <a:p>
            <a:r>
              <a:rPr lang="en-US" b="1" dirty="0">
                <a:solidFill>
                  <a:srgbClr val="C00000"/>
                </a:solidFill>
              </a:rPr>
              <a:t>(State Law)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E3471A-C976-2918-D4A8-21D101280A4D}"/>
              </a:ext>
            </a:extLst>
          </p:cNvPr>
          <p:cNvSpPr txBox="1"/>
          <p:nvPr/>
        </p:nvSpPr>
        <p:spPr>
          <a:xfrm>
            <a:off x="5330087" y="4362450"/>
            <a:ext cx="26516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Refresh Centerline</a:t>
            </a:r>
          </a:p>
          <a:p>
            <a:r>
              <a:rPr lang="en-US" b="1" dirty="0">
                <a:solidFill>
                  <a:srgbClr val="C00000"/>
                </a:solidFill>
              </a:rPr>
              <a:t>Install Edge Lines</a:t>
            </a:r>
          </a:p>
          <a:p>
            <a:r>
              <a:rPr lang="en-US" b="1" dirty="0">
                <a:solidFill>
                  <a:srgbClr val="C00000"/>
                </a:solidFill>
              </a:rPr>
              <a:t>Narrow Lanes to Slow Traffic</a:t>
            </a:r>
          </a:p>
        </p:txBody>
      </p:sp>
    </p:spTree>
    <p:extLst>
      <p:ext uri="{BB962C8B-B14F-4D97-AF65-F5344CB8AC3E}">
        <p14:creationId xmlns:p14="http://schemas.microsoft.com/office/powerpoint/2010/main" val="239442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223A1222-E382-DCC1-0281-7CFF0A655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E24064-E982-31F5-6B2B-CEABB575E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0" y="2003014"/>
            <a:ext cx="11155086" cy="2937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06EC64-9882-1185-5A70-322046D8129B}"/>
              </a:ext>
            </a:extLst>
          </p:cNvPr>
          <p:cNvSpPr txBox="1"/>
          <p:nvPr/>
        </p:nvSpPr>
        <p:spPr>
          <a:xfrm>
            <a:off x="291528" y="1095113"/>
            <a:ext cx="5038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Roadway Restriping Only Project</a:t>
            </a:r>
          </a:p>
          <a:p>
            <a:r>
              <a:rPr lang="en-US" sz="1600" b="1" dirty="0">
                <a:solidFill>
                  <a:srgbClr val="7C7C7C"/>
                </a:solidFill>
              </a:rPr>
              <a:t>Target Completion:  Summer 2025</a:t>
            </a:r>
            <a:endParaRPr lang="en-US" sz="1600" dirty="0">
              <a:solidFill>
                <a:srgbClr val="7C7C7C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08E44C-4B21-F1F0-157E-CA4E6FC9B80E}"/>
              </a:ext>
            </a:extLst>
          </p:cNvPr>
          <p:cNvSpPr txBox="1"/>
          <p:nvPr/>
        </p:nvSpPr>
        <p:spPr>
          <a:xfrm>
            <a:off x="8173168" y="1095113"/>
            <a:ext cx="2965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/>
              <a:t>Tuttle Ave</a:t>
            </a:r>
          </a:p>
          <a:p>
            <a:pPr algn="r"/>
            <a:r>
              <a:rPr lang="en-US" sz="1600" b="1" dirty="0">
                <a:solidFill>
                  <a:srgbClr val="7C7C7C"/>
                </a:solidFill>
              </a:rPr>
              <a:t>E Lake Ave to McKenzie Ave</a:t>
            </a:r>
            <a:endParaRPr lang="en-US" sz="1600" dirty="0">
              <a:solidFill>
                <a:srgbClr val="7C7C7C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F05FE3-8EF2-6CE6-0FB9-6EFD34B381E7}"/>
              </a:ext>
            </a:extLst>
          </p:cNvPr>
          <p:cNvSpPr txBox="1"/>
          <p:nvPr/>
        </p:nvSpPr>
        <p:spPr>
          <a:xfrm>
            <a:off x="745387" y="2641358"/>
            <a:ext cx="18245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Narrow Lanes via</a:t>
            </a:r>
          </a:p>
          <a:p>
            <a:r>
              <a:rPr lang="en-US" b="1" dirty="0">
                <a:solidFill>
                  <a:srgbClr val="C00000"/>
                </a:solidFill>
              </a:rPr>
              <a:t>Bike Lane on North</a:t>
            </a:r>
          </a:p>
          <a:p>
            <a:r>
              <a:rPr lang="en-US" b="1" dirty="0">
                <a:solidFill>
                  <a:srgbClr val="C00000"/>
                </a:solidFill>
              </a:rPr>
              <a:t>Side of Street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7C3F1E-8A6A-2A1C-8A7B-98AD705FDBF9}"/>
              </a:ext>
            </a:extLst>
          </p:cNvPr>
          <p:cNvSpPr txBox="1"/>
          <p:nvPr/>
        </p:nvSpPr>
        <p:spPr>
          <a:xfrm>
            <a:off x="10990915" y="5024223"/>
            <a:ext cx="11993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Red Curb at</a:t>
            </a:r>
          </a:p>
          <a:p>
            <a:r>
              <a:rPr lang="en-US" b="1" dirty="0">
                <a:solidFill>
                  <a:srgbClr val="C00000"/>
                </a:solidFill>
              </a:rPr>
              <a:t>All Corners</a:t>
            </a:r>
          </a:p>
          <a:p>
            <a:r>
              <a:rPr lang="en-US" b="1" dirty="0">
                <a:solidFill>
                  <a:srgbClr val="C00000"/>
                </a:solidFill>
              </a:rPr>
              <a:t>(State Law)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D337A-101E-896F-E1A4-A52D9C63D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1215" y="1852804"/>
            <a:ext cx="2402169" cy="32377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C56867-FC1F-E861-BB30-92CF891599C7}"/>
              </a:ext>
            </a:extLst>
          </p:cNvPr>
          <p:cNvSpPr/>
          <p:nvPr/>
        </p:nvSpPr>
        <p:spPr>
          <a:xfrm>
            <a:off x="7391400" y="1852804"/>
            <a:ext cx="3747645" cy="9157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F97CB4F-EA51-76DD-08A8-9B5F84C06F11}"/>
              </a:ext>
            </a:extLst>
          </p:cNvPr>
          <p:cNvSpPr txBox="1"/>
          <p:nvPr/>
        </p:nvSpPr>
        <p:spPr>
          <a:xfrm>
            <a:off x="5602128" y="2003014"/>
            <a:ext cx="22894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New All Way STOP</a:t>
            </a:r>
          </a:p>
          <a:p>
            <a:r>
              <a:rPr lang="en-US" b="1" dirty="0">
                <a:solidFill>
                  <a:srgbClr val="C00000"/>
                </a:solidFill>
              </a:rPr>
              <a:t>At Lake Village Dr and</a:t>
            </a:r>
          </a:p>
          <a:p>
            <a:r>
              <a:rPr lang="en-US" b="1" dirty="0">
                <a:solidFill>
                  <a:srgbClr val="C00000"/>
                </a:solidFill>
              </a:rPr>
              <a:t>Right Lane on Tuttle Ave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B631B-FFE2-B802-FB6C-8B14F90739F8}"/>
              </a:ext>
            </a:extLst>
          </p:cNvPr>
          <p:cNvSpPr txBox="1"/>
          <p:nvPr/>
        </p:nvSpPr>
        <p:spPr>
          <a:xfrm>
            <a:off x="7831568" y="4350851"/>
            <a:ext cx="1845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Narrow Lanes via</a:t>
            </a:r>
          </a:p>
          <a:p>
            <a:r>
              <a:rPr lang="en-US" b="1" dirty="0">
                <a:solidFill>
                  <a:srgbClr val="C00000"/>
                </a:solidFill>
              </a:rPr>
              <a:t>Parking Edge Lines</a:t>
            </a:r>
          </a:p>
        </p:txBody>
      </p:sp>
    </p:spTree>
    <p:extLst>
      <p:ext uri="{BB962C8B-B14F-4D97-AF65-F5344CB8AC3E}">
        <p14:creationId xmlns:p14="http://schemas.microsoft.com/office/powerpoint/2010/main" val="192226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398D6780-F286-6858-82AB-C573C7F28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520D9E-F8B7-82FC-787E-18D73DBFE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75" y="2235221"/>
            <a:ext cx="11737932" cy="40004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D9B344-9582-FCD6-9C1D-6B0241CB9040}"/>
              </a:ext>
            </a:extLst>
          </p:cNvPr>
          <p:cNvSpPr txBox="1"/>
          <p:nvPr/>
        </p:nvSpPr>
        <p:spPr>
          <a:xfrm>
            <a:off x="291528" y="1095113"/>
            <a:ext cx="5038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Roadway Restriping Only Project</a:t>
            </a:r>
          </a:p>
          <a:p>
            <a:r>
              <a:rPr lang="en-US" sz="1600" b="1" dirty="0">
                <a:solidFill>
                  <a:srgbClr val="7C7C7C"/>
                </a:solidFill>
              </a:rPr>
              <a:t>Target Completion:  Summer 2025</a:t>
            </a:r>
            <a:endParaRPr lang="en-US" sz="1600" dirty="0">
              <a:solidFill>
                <a:srgbClr val="7C7C7C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666926-AFBC-1B22-8FFE-6F6339614385}"/>
              </a:ext>
            </a:extLst>
          </p:cNvPr>
          <p:cNvSpPr txBox="1"/>
          <p:nvPr/>
        </p:nvSpPr>
        <p:spPr>
          <a:xfrm>
            <a:off x="8024090" y="1095113"/>
            <a:ext cx="3114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/>
              <a:t>Westridge Dr</a:t>
            </a:r>
          </a:p>
          <a:p>
            <a:pPr algn="r"/>
            <a:r>
              <a:rPr lang="en-US" sz="1600" b="1" dirty="0">
                <a:solidFill>
                  <a:srgbClr val="7C7C7C"/>
                </a:solidFill>
              </a:rPr>
              <a:t>Airport Blvd to Technology Dr</a:t>
            </a:r>
            <a:endParaRPr lang="en-US" sz="1600" dirty="0">
              <a:solidFill>
                <a:srgbClr val="7C7C7C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96DACC-5D84-F56D-0216-ADDA2C0114B6}"/>
              </a:ext>
            </a:extLst>
          </p:cNvPr>
          <p:cNvSpPr/>
          <p:nvPr/>
        </p:nvSpPr>
        <p:spPr>
          <a:xfrm>
            <a:off x="7362087" y="1852926"/>
            <a:ext cx="4620538" cy="115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CE9593-6F52-383E-6314-0427A338D943}"/>
              </a:ext>
            </a:extLst>
          </p:cNvPr>
          <p:cNvSpPr txBox="1"/>
          <p:nvPr/>
        </p:nvSpPr>
        <p:spPr>
          <a:xfrm>
            <a:off x="4085487" y="3002934"/>
            <a:ext cx="4241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Refresh Centerline Entire Length</a:t>
            </a:r>
          </a:p>
          <a:p>
            <a:r>
              <a:rPr lang="en-US" b="1" dirty="0">
                <a:solidFill>
                  <a:srgbClr val="C00000"/>
                </a:solidFill>
              </a:rPr>
              <a:t>Refresh Parking Edge Line and Add Parking T’s</a:t>
            </a:r>
          </a:p>
        </p:txBody>
      </p:sp>
    </p:spTree>
    <p:extLst>
      <p:ext uri="{BB962C8B-B14F-4D97-AF65-F5344CB8AC3E}">
        <p14:creationId xmlns:p14="http://schemas.microsoft.com/office/powerpoint/2010/main" val="72625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251EF329-FE2E-54B9-197B-8CEF59139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F3D797-05B3-DE4A-35A1-1E4544376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288" y="2173534"/>
            <a:ext cx="8724900" cy="4415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92FBA6-5482-5487-F676-C580B001005D}"/>
              </a:ext>
            </a:extLst>
          </p:cNvPr>
          <p:cNvSpPr txBox="1"/>
          <p:nvPr/>
        </p:nvSpPr>
        <p:spPr>
          <a:xfrm>
            <a:off x="291528" y="1095113"/>
            <a:ext cx="5038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Roadway Restriping Only Project</a:t>
            </a:r>
          </a:p>
          <a:p>
            <a:r>
              <a:rPr lang="en-US" sz="1600" b="1" dirty="0">
                <a:solidFill>
                  <a:srgbClr val="7C7C7C"/>
                </a:solidFill>
              </a:rPr>
              <a:t>Target Completion:  Summer 2025</a:t>
            </a:r>
            <a:endParaRPr lang="en-US" sz="1600" dirty="0">
              <a:solidFill>
                <a:srgbClr val="7C7C7C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3849D1-52BB-59D3-145B-C1A4914502D4}"/>
              </a:ext>
            </a:extLst>
          </p:cNvPr>
          <p:cNvSpPr txBox="1"/>
          <p:nvPr/>
        </p:nvSpPr>
        <p:spPr>
          <a:xfrm>
            <a:off x="8546669" y="1095113"/>
            <a:ext cx="2592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/>
              <a:t>Airport Blvd</a:t>
            </a:r>
          </a:p>
          <a:p>
            <a:pPr algn="r"/>
            <a:r>
              <a:rPr lang="en-US" sz="1600" b="1" dirty="0">
                <a:solidFill>
                  <a:srgbClr val="7C7C7C"/>
                </a:solidFill>
              </a:rPr>
              <a:t>West of Loma Prieta Ave</a:t>
            </a:r>
            <a:endParaRPr lang="en-US" sz="1600" dirty="0">
              <a:solidFill>
                <a:srgbClr val="7C7C7C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F221A9-D2FB-BF52-062C-30ADE4E08580}"/>
              </a:ext>
            </a:extLst>
          </p:cNvPr>
          <p:cNvSpPr/>
          <p:nvPr/>
        </p:nvSpPr>
        <p:spPr>
          <a:xfrm>
            <a:off x="7362087" y="1852926"/>
            <a:ext cx="4620538" cy="115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89A11F-A506-74EF-4D10-E21C0C471686}"/>
              </a:ext>
            </a:extLst>
          </p:cNvPr>
          <p:cNvSpPr txBox="1"/>
          <p:nvPr/>
        </p:nvSpPr>
        <p:spPr>
          <a:xfrm>
            <a:off x="4237887" y="1911924"/>
            <a:ext cx="5218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Refresh Center Turn Lane</a:t>
            </a:r>
          </a:p>
          <a:p>
            <a:r>
              <a:rPr lang="en-US" b="1" dirty="0">
                <a:solidFill>
                  <a:srgbClr val="C00000"/>
                </a:solidFill>
              </a:rPr>
              <a:t>Add Turn Restrictions at East Driveway of New Apartments</a:t>
            </a:r>
          </a:p>
        </p:txBody>
      </p:sp>
    </p:spTree>
    <p:extLst>
      <p:ext uri="{BB962C8B-B14F-4D97-AF65-F5344CB8AC3E}">
        <p14:creationId xmlns:p14="http://schemas.microsoft.com/office/powerpoint/2010/main" val="79485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B324D203-BD59-A686-E24C-2BDBDA3C9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229F14-D160-8E2D-03D4-F0C25C7616AD}"/>
              </a:ext>
            </a:extLst>
          </p:cNvPr>
          <p:cNvSpPr txBox="1"/>
          <p:nvPr/>
        </p:nvSpPr>
        <p:spPr>
          <a:xfrm>
            <a:off x="291528" y="1095113"/>
            <a:ext cx="5464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All Way STOP Study Locations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5AC53C-2369-89A9-B737-5DB18B0EFC19}"/>
              </a:ext>
            </a:extLst>
          </p:cNvPr>
          <p:cNvSpPr txBox="1"/>
          <p:nvPr/>
        </p:nvSpPr>
        <p:spPr>
          <a:xfrm>
            <a:off x="291527" y="1914525"/>
            <a:ext cx="672363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/>
              <a:t>Proposed New All Way STOP Installations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76938A-B9FD-AF34-EF50-0434D12C1DE3}"/>
              </a:ext>
            </a:extLst>
          </p:cNvPr>
          <p:cNvSpPr txBox="1"/>
          <p:nvPr/>
        </p:nvSpPr>
        <p:spPr>
          <a:xfrm>
            <a:off x="305538" y="2712803"/>
            <a:ext cx="2534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Lincoln St &amp; E 5th 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0F7A92-C07B-E2E6-862C-707EB49B1035}"/>
              </a:ext>
            </a:extLst>
          </p:cNvPr>
          <p:cNvSpPr txBox="1"/>
          <p:nvPr/>
        </p:nvSpPr>
        <p:spPr>
          <a:xfrm>
            <a:off x="4226852" y="2712803"/>
            <a:ext cx="2605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Council District:  2, 5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BE8AEC-F7AA-88B5-AA55-B8C360A930EB}"/>
              </a:ext>
            </a:extLst>
          </p:cNvPr>
          <p:cNvSpPr txBox="1"/>
          <p:nvPr/>
        </p:nvSpPr>
        <p:spPr>
          <a:xfrm>
            <a:off x="291527" y="4284614"/>
            <a:ext cx="3034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Lawrence Ave &amp; Anna 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B457B1-C183-8124-1CD2-AD8650EA6A34}"/>
              </a:ext>
            </a:extLst>
          </p:cNvPr>
          <p:cNvSpPr txBox="1"/>
          <p:nvPr/>
        </p:nvSpPr>
        <p:spPr>
          <a:xfrm>
            <a:off x="4212841" y="4284614"/>
            <a:ext cx="2321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Council District:  3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DCFC5F-31F0-56B2-066E-0084D24F673F}"/>
              </a:ext>
            </a:extLst>
          </p:cNvPr>
          <p:cNvSpPr txBox="1"/>
          <p:nvPr/>
        </p:nvSpPr>
        <p:spPr>
          <a:xfrm>
            <a:off x="291527" y="2312431"/>
            <a:ext cx="3605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Ohlone Pkwy &amp; Lighthouse Dr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677DA8-C13E-665F-0BB7-912AE1CDF000}"/>
              </a:ext>
            </a:extLst>
          </p:cNvPr>
          <p:cNvSpPr txBox="1"/>
          <p:nvPr/>
        </p:nvSpPr>
        <p:spPr>
          <a:xfrm>
            <a:off x="4212841" y="2312431"/>
            <a:ext cx="2605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Council District:  1, 4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951DF8-0EDB-3E86-967B-427A27A6B31A}"/>
              </a:ext>
            </a:extLst>
          </p:cNvPr>
          <p:cNvSpPr txBox="1"/>
          <p:nvPr/>
        </p:nvSpPr>
        <p:spPr>
          <a:xfrm>
            <a:off x="291527" y="3098599"/>
            <a:ext cx="3692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Brewington Ave &amp; California 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B876D1-C284-FE45-69BF-D122102FA70A}"/>
              </a:ext>
            </a:extLst>
          </p:cNvPr>
          <p:cNvSpPr txBox="1"/>
          <p:nvPr/>
        </p:nvSpPr>
        <p:spPr>
          <a:xfrm>
            <a:off x="4212841" y="3098599"/>
            <a:ext cx="2888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Council District:  2, 5, 6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6083F4-FA8E-5A78-CF0E-AFF40BE94CB7}"/>
              </a:ext>
            </a:extLst>
          </p:cNvPr>
          <p:cNvSpPr txBox="1"/>
          <p:nvPr/>
        </p:nvSpPr>
        <p:spPr>
          <a:xfrm>
            <a:off x="291527" y="4699248"/>
            <a:ext cx="2877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Palm Ave &amp; Madison 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652780-C78C-57E5-9262-03A2DAF7004E}"/>
              </a:ext>
            </a:extLst>
          </p:cNvPr>
          <p:cNvSpPr txBox="1"/>
          <p:nvPr/>
        </p:nvSpPr>
        <p:spPr>
          <a:xfrm>
            <a:off x="4212841" y="4699248"/>
            <a:ext cx="2321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Council District:  5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FB990D-8A0A-28AE-A5E6-E1FA2F3261B7}"/>
              </a:ext>
            </a:extLst>
          </p:cNvPr>
          <p:cNvSpPr txBox="1"/>
          <p:nvPr/>
        </p:nvSpPr>
        <p:spPr>
          <a:xfrm>
            <a:off x="291527" y="5113645"/>
            <a:ext cx="3233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Alta Vista Ave &amp; Marilyn 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875464-F57A-EE60-BF55-5E6B5BB12DD9}"/>
              </a:ext>
            </a:extLst>
          </p:cNvPr>
          <p:cNvSpPr txBox="1"/>
          <p:nvPr/>
        </p:nvSpPr>
        <p:spPr>
          <a:xfrm>
            <a:off x="4212841" y="5113645"/>
            <a:ext cx="2321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Council District:  6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29B539-7B16-915D-0D43-306F5A1164ED}"/>
              </a:ext>
            </a:extLst>
          </p:cNvPr>
          <p:cNvSpPr txBox="1"/>
          <p:nvPr/>
        </p:nvSpPr>
        <p:spPr>
          <a:xfrm>
            <a:off x="291527" y="5542329"/>
            <a:ext cx="3320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Brewington Ave &amp; Logan 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6DFF11-0963-DB75-B8F3-A2F41BE57D66}"/>
              </a:ext>
            </a:extLst>
          </p:cNvPr>
          <p:cNvSpPr txBox="1"/>
          <p:nvPr/>
        </p:nvSpPr>
        <p:spPr>
          <a:xfrm>
            <a:off x="4212841" y="5542329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Council District:  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D507A9-FB75-A2E1-9BEA-D3846D583441}"/>
              </a:ext>
            </a:extLst>
          </p:cNvPr>
          <p:cNvSpPr txBox="1"/>
          <p:nvPr/>
        </p:nvSpPr>
        <p:spPr>
          <a:xfrm>
            <a:off x="305538" y="3484396"/>
            <a:ext cx="3786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Holm Rd &amp; Jeanette Wy (North)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39F7C8-1C2C-1CA2-75B0-0CD4475195F3}"/>
              </a:ext>
            </a:extLst>
          </p:cNvPr>
          <p:cNvSpPr txBox="1"/>
          <p:nvPr/>
        </p:nvSpPr>
        <p:spPr>
          <a:xfrm>
            <a:off x="4226852" y="3484396"/>
            <a:ext cx="2321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Council District:  3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0F0251-682A-966A-C840-11E24BD03C00}"/>
              </a:ext>
            </a:extLst>
          </p:cNvPr>
          <p:cNvSpPr txBox="1"/>
          <p:nvPr/>
        </p:nvSpPr>
        <p:spPr>
          <a:xfrm>
            <a:off x="305538" y="3898793"/>
            <a:ext cx="3829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Holm Rd &amp; Jeanette Wy (South)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7D16CB-A530-BF9E-9BA0-081B7624DFCC}"/>
              </a:ext>
            </a:extLst>
          </p:cNvPr>
          <p:cNvSpPr txBox="1"/>
          <p:nvPr/>
        </p:nvSpPr>
        <p:spPr>
          <a:xfrm>
            <a:off x="4226852" y="3898793"/>
            <a:ext cx="2321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Council District:  3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248C563-07CB-58EF-6377-1EE9B6EA6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013" y="1914525"/>
            <a:ext cx="2156123" cy="237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44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1"/>
          <p:cNvSpPr txBox="1"/>
          <p:nvPr/>
        </p:nvSpPr>
        <p:spPr>
          <a:xfrm>
            <a:off x="291528" y="1095113"/>
            <a:ext cx="1036377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 SS4A Grant Project – Citywide Transportation Study (</a:t>
            </a:r>
            <a:r>
              <a:rPr lang="en-US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Funded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7C7C7C"/>
                </a:solidFill>
                <a:latin typeface="Arial"/>
                <a:ea typeface="Arial"/>
                <a:cs typeface="Arial"/>
                <a:sym typeface="Arial"/>
              </a:rPr>
              <a:t>FHWA – Safe Streets for All</a:t>
            </a:r>
            <a:endParaRPr sz="1600" b="0" i="0" u="none" strike="noStrike" cap="none" dirty="0">
              <a:solidFill>
                <a:srgbClr val="7C7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41"/>
          <p:cNvSpPr txBox="1"/>
          <p:nvPr/>
        </p:nvSpPr>
        <p:spPr>
          <a:xfrm>
            <a:off x="291527" y="2127390"/>
            <a:ext cx="39084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Transportation Plan</a:t>
            </a:r>
            <a:endParaRPr/>
          </a:p>
        </p:txBody>
      </p:sp>
      <p:sp>
        <p:nvSpPr>
          <p:cNvPr id="466" name="Google Shape;466;p41"/>
          <p:cNvSpPr txBox="1"/>
          <p:nvPr/>
        </p:nvSpPr>
        <p:spPr>
          <a:xfrm>
            <a:off x="771589" y="2527500"/>
            <a:ext cx="671778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8125" marR="0" lvl="0" indent="-238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Citywide Transportation Survey Questionnaire</a:t>
            </a:r>
            <a:endParaRPr/>
          </a:p>
          <a:p>
            <a:pPr marL="238125" marR="0" lvl="0" indent="-238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Technology Standard</a:t>
            </a:r>
            <a:endParaRPr/>
          </a:p>
          <a:p>
            <a:pPr marL="238125" marR="0" lvl="0" indent="-238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Policy Recommendations</a:t>
            </a:r>
            <a:endParaRPr/>
          </a:p>
          <a:p>
            <a:pPr marL="238125" marR="0" lvl="0" indent="-238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Safe Routes to School:  School Map and Walk Audits</a:t>
            </a:r>
            <a:endParaRPr/>
          </a:p>
        </p:txBody>
      </p:sp>
      <p:sp>
        <p:nvSpPr>
          <p:cNvPr id="467" name="Google Shape;467;p41"/>
          <p:cNvSpPr txBox="1"/>
          <p:nvPr/>
        </p:nvSpPr>
        <p:spPr>
          <a:xfrm>
            <a:off x="291527" y="3930391"/>
            <a:ext cx="33746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 Local Road Safety Plan</a:t>
            </a:r>
            <a:endParaRPr/>
          </a:p>
        </p:txBody>
      </p:sp>
      <p:sp>
        <p:nvSpPr>
          <p:cNvPr id="468" name="Google Shape;468;p41"/>
          <p:cNvSpPr txBox="1"/>
          <p:nvPr/>
        </p:nvSpPr>
        <p:spPr>
          <a:xfrm>
            <a:off x="771589" y="4330501"/>
            <a:ext cx="67177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8125" marR="0" lvl="0" indent="-238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Crash History Analysis</a:t>
            </a:r>
            <a:endParaRPr/>
          </a:p>
          <a:p>
            <a:pPr marL="238125" marR="0" lvl="0" indent="-238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Develop Countermeasures with Concept Plans</a:t>
            </a:r>
            <a:endParaRPr/>
          </a:p>
        </p:txBody>
      </p:sp>
      <p:sp>
        <p:nvSpPr>
          <p:cNvPr id="469" name="Google Shape;469;p41"/>
          <p:cNvSpPr txBox="1"/>
          <p:nvPr/>
        </p:nvSpPr>
        <p:spPr>
          <a:xfrm>
            <a:off x="291527" y="5117839"/>
            <a:ext cx="24481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 Equity Analysis</a:t>
            </a:r>
            <a:endParaRPr/>
          </a:p>
        </p:txBody>
      </p:sp>
      <p:sp>
        <p:nvSpPr>
          <p:cNvPr id="470" name="Google Shape;470;p41"/>
          <p:cNvSpPr txBox="1"/>
          <p:nvPr/>
        </p:nvSpPr>
        <p:spPr>
          <a:xfrm>
            <a:off x="771589" y="5517949"/>
            <a:ext cx="671778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8125" marR="0" lvl="0" indent="-238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Travel Modes</a:t>
            </a:r>
            <a:endParaRPr/>
          </a:p>
          <a:p>
            <a:pPr marL="238125" marR="0" lvl="0" indent="-238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Distribution of Projects around Town</a:t>
            </a:r>
            <a:endParaRPr/>
          </a:p>
          <a:p>
            <a:pPr marL="238125" marR="0" lvl="0" indent="-238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Comparison to Similar Communities</a:t>
            </a:r>
            <a:endParaRPr/>
          </a:p>
        </p:txBody>
      </p:sp>
      <p:sp>
        <p:nvSpPr>
          <p:cNvPr id="471" name="Google Shape;471;p41"/>
          <p:cNvSpPr txBox="1"/>
          <p:nvPr/>
        </p:nvSpPr>
        <p:spPr>
          <a:xfrm>
            <a:off x="8354246" y="2127390"/>
            <a:ext cx="3546227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$400,000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-------------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 (Grant) $320,000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(Local) $80,000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5F5F5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>
          <a:extLst>
            <a:ext uri="{FF2B5EF4-FFF2-40B4-BE49-F238E27FC236}">
              <a16:creationId xmlns:a16="http://schemas.microsoft.com/office/drawing/2014/main" id="{102D16FF-7F83-B663-B702-5D9D9DD78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1">
            <a:extLst>
              <a:ext uri="{FF2B5EF4-FFF2-40B4-BE49-F238E27FC236}">
                <a16:creationId xmlns:a16="http://schemas.microsoft.com/office/drawing/2014/main" id="{A3ECFE95-9595-84BC-C0CE-90192FFCF89B}"/>
              </a:ext>
            </a:extLst>
          </p:cNvPr>
          <p:cNvSpPr txBox="1"/>
          <p:nvPr/>
        </p:nvSpPr>
        <p:spPr>
          <a:xfrm>
            <a:off x="291527" y="1095113"/>
            <a:ext cx="1160894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2025 SS4A Grant Project – Speed Cameras &amp; Speed Signs (</a:t>
            </a:r>
            <a:r>
              <a:rPr lang="en-US" sz="2400" b="1" i="1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Proposal Pending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7C7C7C"/>
                </a:solidFill>
                <a:latin typeface="Arial"/>
                <a:ea typeface="Arial"/>
                <a:cs typeface="Arial"/>
                <a:sym typeface="Arial"/>
              </a:rPr>
              <a:t>FHWA – Safe Streets for All</a:t>
            </a:r>
            <a:endParaRPr sz="1600" b="0" i="0" u="none" strike="noStrike" cap="none" dirty="0">
              <a:solidFill>
                <a:srgbClr val="7C7C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41">
            <a:extLst>
              <a:ext uri="{FF2B5EF4-FFF2-40B4-BE49-F238E27FC236}">
                <a16:creationId xmlns:a16="http://schemas.microsoft.com/office/drawing/2014/main" id="{BF67CD84-5E9A-9C74-7101-12C84C1423E5}"/>
              </a:ext>
            </a:extLst>
          </p:cNvPr>
          <p:cNvSpPr txBox="1"/>
          <p:nvPr/>
        </p:nvSpPr>
        <p:spPr>
          <a:xfrm>
            <a:off x="291526" y="2127390"/>
            <a:ext cx="749357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Grant Proposal Submittal</a:t>
            </a:r>
            <a:endParaRPr dirty="0"/>
          </a:p>
        </p:txBody>
      </p:sp>
      <p:sp>
        <p:nvSpPr>
          <p:cNvPr id="466" name="Google Shape;466;p41">
            <a:extLst>
              <a:ext uri="{FF2B5EF4-FFF2-40B4-BE49-F238E27FC236}">
                <a16:creationId xmlns:a16="http://schemas.microsoft.com/office/drawing/2014/main" id="{F083B389-8659-F53B-C8BA-F82E8FE6D820}"/>
              </a:ext>
            </a:extLst>
          </p:cNvPr>
          <p:cNvSpPr txBox="1"/>
          <p:nvPr/>
        </p:nvSpPr>
        <p:spPr>
          <a:xfrm>
            <a:off x="771589" y="2527500"/>
            <a:ext cx="671778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8125" marR="0" lvl="0" indent="-238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Four (4) Speed Cameras</a:t>
            </a:r>
          </a:p>
          <a:p>
            <a:pPr lvl="2">
              <a:buSzPts val="2000"/>
            </a:pPr>
            <a:r>
              <a:rPr lang="en-US" sz="2000" dirty="0">
                <a:solidFill>
                  <a:srgbClr val="5F5F5F"/>
                </a:solidFill>
              </a:rPr>
              <a:t>   - Green Valley Blvd (2)</a:t>
            </a:r>
          </a:p>
          <a:p>
            <a:pPr lvl="2">
              <a:buSzPts val="2000"/>
            </a:pPr>
            <a:r>
              <a:rPr lang="en-US" sz="2000" dirty="0">
                <a:solidFill>
                  <a:srgbClr val="5F5F5F"/>
                </a:solidFill>
              </a:rPr>
              <a:t>   - Freedom Blvd (2)</a:t>
            </a:r>
          </a:p>
        </p:txBody>
      </p:sp>
      <p:sp>
        <p:nvSpPr>
          <p:cNvPr id="471" name="Google Shape;471;p41">
            <a:extLst>
              <a:ext uri="{FF2B5EF4-FFF2-40B4-BE49-F238E27FC236}">
                <a16:creationId xmlns:a16="http://schemas.microsoft.com/office/drawing/2014/main" id="{6722F665-6B18-CA4B-A07A-A973585895F8}"/>
              </a:ext>
            </a:extLst>
          </p:cNvPr>
          <p:cNvSpPr txBox="1"/>
          <p:nvPr/>
        </p:nvSpPr>
        <p:spPr>
          <a:xfrm>
            <a:off x="8354246" y="2127390"/>
            <a:ext cx="3546227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  <a:r>
              <a:rPr lang="en-US" sz="2000" b="1" dirty="0">
                <a:solidFill>
                  <a:srgbClr val="5F5F5F"/>
                </a:solidFill>
              </a:rPr>
              <a:t>75</a:t>
            </a:r>
            <a:r>
              <a:rPr lang="en-US" sz="2000" b="1" i="0" u="none" strike="noStrike" cap="none" dirty="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0,000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-------------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 (Grant) $</a:t>
            </a:r>
            <a:r>
              <a:rPr lang="en-US" sz="2000" b="1" dirty="0">
                <a:solidFill>
                  <a:srgbClr val="5F5F5F"/>
                </a:solidFill>
              </a:rPr>
              <a:t>60</a:t>
            </a:r>
            <a:r>
              <a:rPr lang="en-US" sz="2000" b="1" i="0" u="none" strike="noStrike" cap="none" dirty="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0,000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(Local) $150,000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5F5F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466;p41">
            <a:extLst>
              <a:ext uri="{FF2B5EF4-FFF2-40B4-BE49-F238E27FC236}">
                <a16:creationId xmlns:a16="http://schemas.microsoft.com/office/drawing/2014/main" id="{863D6F4B-D227-026A-0114-9A8EFC5D5EE6}"/>
              </a:ext>
            </a:extLst>
          </p:cNvPr>
          <p:cNvSpPr txBox="1"/>
          <p:nvPr/>
        </p:nvSpPr>
        <p:spPr>
          <a:xfrm>
            <a:off x="679421" y="3606028"/>
            <a:ext cx="671778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8125" marR="0" lvl="0" indent="-238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Two (2) Portable Speed and Message Signs</a:t>
            </a:r>
          </a:p>
          <a:p>
            <a:pPr lvl="2">
              <a:buSzPts val="2000"/>
            </a:pPr>
            <a:r>
              <a:rPr lang="en-US" sz="2000" dirty="0">
                <a:solidFill>
                  <a:srgbClr val="5F5F5F"/>
                </a:solidFill>
              </a:rPr>
              <a:t>   - Use along Routes to School</a:t>
            </a:r>
          </a:p>
        </p:txBody>
      </p:sp>
    </p:spTree>
    <p:extLst>
      <p:ext uri="{BB962C8B-B14F-4D97-AF65-F5344CB8AC3E}">
        <p14:creationId xmlns:p14="http://schemas.microsoft.com/office/powerpoint/2010/main" val="2745139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D42A11FD-4B14-17E1-A283-DE101D61B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E7C861-2EF4-5B4C-759F-A1FE160655BA}"/>
              </a:ext>
            </a:extLst>
          </p:cNvPr>
          <p:cNvSpPr txBox="1"/>
          <p:nvPr/>
        </p:nvSpPr>
        <p:spPr>
          <a:xfrm>
            <a:off x="3002849" y="3105834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QUESTIONS &amp; COMMENTS</a:t>
            </a:r>
            <a:endParaRPr lang="en-US" sz="3600" dirty="0">
              <a:solidFill>
                <a:srgbClr val="7C7C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22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>
            <a:spLocks noGrp="1"/>
          </p:cNvSpPr>
          <p:nvPr>
            <p:ph type="title"/>
          </p:nvPr>
        </p:nvSpPr>
        <p:spPr>
          <a:xfrm>
            <a:off x="1313234" y="306016"/>
            <a:ext cx="1087876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Today’s Topics</a:t>
            </a:r>
            <a:endParaRPr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904B61-944F-ABAD-ED2D-1FAA6300F639}"/>
              </a:ext>
            </a:extLst>
          </p:cNvPr>
          <p:cNvSpPr txBox="1"/>
          <p:nvPr/>
        </p:nvSpPr>
        <p:spPr>
          <a:xfrm>
            <a:off x="680403" y="3543732"/>
            <a:ext cx="51395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Active Transportation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F5F5F"/>
                </a:solidFill>
              </a:rPr>
              <a:t>Citywide LED Streetlight Replacement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F5F5F"/>
                </a:solidFill>
              </a:rPr>
              <a:t>Citywide Vehicle Speed Feedback Signs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F5F5F"/>
                </a:solidFill>
              </a:rPr>
              <a:t>Pedestrian-Activated Flashing Beacons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01ED14-6E7C-89E7-E4FA-A68B439E9D49}"/>
              </a:ext>
            </a:extLst>
          </p:cNvPr>
          <p:cNvSpPr txBox="1"/>
          <p:nvPr/>
        </p:nvSpPr>
        <p:spPr>
          <a:xfrm>
            <a:off x="680403" y="2839895"/>
            <a:ext cx="5000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Resident Traffic/Parking Requests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F5F5F"/>
                </a:solidFill>
              </a:rPr>
              <a:t>Current and Future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9E35B-B8C7-51D7-6711-66EA198265F2}"/>
              </a:ext>
            </a:extLst>
          </p:cNvPr>
          <p:cNvSpPr txBox="1"/>
          <p:nvPr/>
        </p:nvSpPr>
        <p:spPr>
          <a:xfrm>
            <a:off x="680403" y="4899166"/>
            <a:ext cx="5594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Capital Improvement Program (CIP)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F5F5F"/>
                </a:solidFill>
              </a:rPr>
              <a:t>Annual Street Resurfacing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AC26CC-D5EB-FD9C-EBE7-1890146E66A8}"/>
              </a:ext>
            </a:extLst>
          </p:cNvPr>
          <p:cNvSpPr txBox="1"/>
          <p:nvPr/>
        </p:nvSpPr>
        <p:spPr>
          <a:xfrm>
            <a:off x="6511511" y="4581772"/>
            <a:ext cx="3738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Grant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F5F5F"/>
                </a:solidFill>
              </a:rPr>
              <a:t>SS4A Citywide Traffic Study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14EB31-C05F-5497-8241-787856C497E8}"/>
              </a:ext>
            </a:extLst>
          </p:cNvPr>
          <p:cNvSpPr txBox="1"/>
          <p:nvPr/>
        </p:nvSpPr>
        <p:spPr>
          <a:xfrm>
            <a:off x="6511511" y="2839895"/>
            <a:ext cx="553068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Roadway Restriping Only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F5F5F"/>
                </a:solidFill>
              </a:rPr>
              <a:t>Marin St (Auto Center Dr to Freedom Blvd)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F5F5F"/>
                </a:solidFill>
              </a:rPr>
              <a:t>Tuttle Ave (E Lake Ave to McKenzie Ave)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F5F5F"/>
                </a:solidFill>
              </a:rPr>
              <a:t>Westridge Dr (Airport Blvd to Technology Dr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F5F5F"/>
                </a:solidFill>
              </a:rPr>
              <a:t>Airport Blvd (West of Loma Prieta Ave)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67AE8F-6AAB-C9A3-A178-234E87DE3817}"/>
              </a:ext>
            </a:extLst>
          </p:cNvPr>
          <p:cNvSpPr txBox="1"/>
          <p:nvPr/>
        </p:nvSpPr>
        <p:spPr>
          <a:xfrm>
            <a:off x="680403" y="1820718"/>
            <a:ext cx="6534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Guest Speakers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F5F5F"/>
                </a:solidFill>
              </a:rPr>
              <a:t>Office of Traffic Safety Grants (Burt Iles, Police Dept)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6834E5-9C8A-0702-A329-1F1E3E6B2481}"/>
              </a:ext>
            </a:extLst>
          </p:cNvPr>
          <p:cNvCxnSpPr/>
          <p:nvPr/>
        </p:nvCxnSpPr>
        <p:spPr>
          <a:xfrm>
            <a:off x="772886" y="2678461"/>
            <a:ext cx="1080951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4;p3">
            <a:extLst>
              <a:ext uri="{FF2B5EF4-FFF2-40B4-BE49-F238E27FC236}">
                <a16:creationId xmlns:a16="http://schemas.microsoft.com/office/drawing/2014/main" id="{F5058A1A-ACB4-545B-76BC-C45169C461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29305"/>
            <a:ext cx="12191997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45700" rIns="0" bIns="0" anchor="ctr" anchorCtr="0">
            <a:noAutofit/>
          </a:bodyPr>
          <a:lstStyle/>
          <a:p>
            <a:pPr marL="290513"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Neighborhood Traffic Management Program</a:t>
            </a:r>
            <a:br>
              <a:rPr lang="en-US" sz="4000" dirty="0"/>
            </a:br>
            <a:r>
              <a:rPr lang="en-US" sz="3200" dirty="0"/>
              <a:t>Flow Chart</a:t>
            </a:r>
            <a:endParaRPr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19575E-7F89-3292-D383-601550965E2D}"/>
              </a:ext>
            </a:extLst>
          </p:cNvPr>
          <p:cNvGrpSpPr/>
          <p:nvPr/>
        </p:nvGrpSpPr>
        <p:grpSpPr>
          <a:xfrm>
            <a:off x="2076584" y="1817285"/>
            <a:ext cx="1333500" cy="825500"/>
            <a:chOff x="1313234" y="2171700"/>
            <a:chExt cx="1333500" cy="825500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1C93A37A-B70B-AF23-3192-52EA8CE51E94}"/>
                </a:ext>
              </a:extLst>
            </p:cNvPr>
            <p:cNvSpPr/>
            <p:nvPr/>
          </p:nvSpPr>
          <p:spPr>
            <a:xfrm>
              <a:off x="1313234" y="2171700"/>
              <a:ext cx="1333500" cy="825500"/>
            </a:xfrm>
            <a:prstGeom prst="hexagon">
              <a:avLst/>
            </a:prstGeom>
            <a:solidFill>
              <a:srgbClr val="50728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CA3AF44-574B-89A0-FA77-9A95B2E08710}"/>
                </a:ext>
              </a:extLst>
            </p:cNvPr>
            <p:cNvSpPr txBox="1"/>
            <p:nvPr/>
          </p:nvSpPr>
          <p:spPr>
            <a:xfrm>
              <a:off x="1510143" y="2322840"/>
              <a:ext cx="9396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</a:rPr>
                <a:t>Resident</a:t>
              </a:r>
            </a:p>
            <a:p>
              <a:r>
                <a:rPr lang="en-US" b="1" dirty="0">
                  <a:solidFill>
                    <a:srgbClr val="FFFFFF"/>
                  </a:solidFill>
                </a:rPr>
                <a:t>Request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E5F927-04FD-985B-3957-1874F2A6F964}"/>
              </a:ext>
            </a:extLst>
          </p:cNvPr>
          <p:cNvCxnSpPr/>
          <p:nvPr/>
        </p:nvCxnSpPr>
        <p:spPr>
          <a:xfrm>
            <a:off x="2743333" y="2642785"/>
            <a:ext cx="0" cy="520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1CD974-047F-167E-E59C-A27584E3D5E9}"/>
              </a:ext>
            </a:extLst>
          </p:cNvPr>
          <p:cNvGrpSpPr/>
          <p:nvPr/>
        </p:nvGrpSpPr>
        <p:grpSpPr>
          <a:xfrm>
            <a:off x="2076584" y="3163485"/>
            <a:ext cx="1333500" cy="825500"/>
            <a:chOff x="1313234" y="2171700"/>
            <a:chExt cx="1333500" cy="825500"/>
          </a:xfrm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D3808572-DB78-9A71-0D08-F2596A5DCDB3}"/>
                </a:ext>
              </a:extLst>
            </p:cNvPr>
            <p:cNvSpPr/>
            <p:nvPr/>
          </p:nvSpPr>
          <p:spPr>
            <a:xfrm>
              <a:off x="1313234" y="2171700"/>
              <a:ext cx="1333500" cy="825500"/>
            </a:xfrm>
            <a:prstGeom prst="hexagon">
              <a:avLst/>
            </a:prstGeom>
            <a:solidFill>
              <a:srgbClr val="50728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98C80B-79ED-600A-5875-B0F83C467405}"/>
                </a:ext>
              </a:extLst>
            </p:cNvPr>
            <p:cNvSpPr txBox="1"/>
            <p:nvPr/>
          </p:nvSpPr>
          <p:spPr>
            <a:xfrm>
              <a:off x="1513283" y="2215118"/>
              <a:ext cx="95090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</a:rPr>
                <a:t>Engineer</a:t>
              </a:r>
            </a:p>
            <a:p>
              <a:pPr algn="ctr"/>
              <a:r>
                <a:rPr lang="en-US" b="1" dirty="0">
                  <a:solidFill>
                    <a:srgbClr val="FFFFFF"/>
                  </a:solidFill>
                </a:rPr>
                <a:t>Field</a:t>
              </a:r>
            </a:p>
            <a:p>
              <a:pPr algn="ctr"/>
              <a:r>
                <a:rPr lang="en-US" b="1" dirty="0">
                  <a:solidFill>
                    <a:srgbClr val="FFFFFF"/>
                  </a:solidFill>
                </a:rPr>
                <a:t>Review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DEE3F2A-984F-0797-E479-528B02F04659}"/>
              </a:ext>
            </a:extLst>
          </p:cNvPr>
          <p:cNvGrpSpPr/>
          <p:nvPr/>
        </p:nvGrpSpPr>
        <p:grpSpPr>
          <a:xfrm>
            <a:off x="1922800" y="3988985"/>
            <a:ext cx="1658566" cy="1409700"/>
            <a:chOff x="1159450" y="4343400"/>
            <a:chExt cx="1658566" cy="14097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7940370-CE63-1A78-6625-8A8FDF82ADCE}"/>
                </a:ext>
              </a:extLst>
            </p:cNvPr>
            <p:cNvSpPr/>
            <p:nvPr/>
          </p:nvSpPr>
          <p:spPr>
            <a:xfrm>
              <a:off x="1159450" y="4864100"/>
              <a:ext cx="1658566" cy="88900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79B590F-A359-24F2-81A7-096C579B0F84}"/>
                </a:ext>
              </a:extLst>
            </p:cNvPr>
            <p:cNvCxnSpPr/>
            <p:nvPr/>
          </p:nvCxnSpPr>
          <p:spPr>
            <a:xfrm>
              <a:off x="1979983" y="4343400"/>
              <a:ext cx="0" cy="520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95967B6-F94E-510D-DA91-9ACF9BAADB15}"/>
                </a:ext>
              </a:extLst>
            </p:cNvPr>
            <p:cNvSpPr txBox="1"/>
            <p:nvPr/>
          </p:nvSpPr>
          <p:spPr>
            <a:xfrm>
              <a:off x="1288003" y="4939268"/>
              <a:ext cx="140936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</a:rPr>
                <a:t>Traffic</a:t>
              </a:r>
            </a:p>
            <a:p>
              <a:pPr algn="ctr"/>
              <a:r>
                <a:rPr lang="en-US" b="1" dirty="0">
                  <a:solidFill>
                    <a:srgbClr val="FFFFFF"/>
                  </a:solidFill>
                </a:rPr>
                <a:t>Operations</a:t>
              </a:r>
            </a:p>
            <a:p>
              <a:pPr algn="ctr"/>
              <a:r>
                <a:rPr lang="en-US" b="1" dirty="0">
                  <a:solidFill>
                    <a:srgbClr val="FFFFFF"/>
                  </a:solidFill>
                </a:rPr>
                <a:t>Improvements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8E94072-35F0-0460-9EFC-15191021CA45}"/>
              </a:ext>
            </a:extLst>
          </p:cNvPr>
          <p:cNvSpPr txBox="1"/>
          <p:nvPr/>
        </p:nvSpPr>
        <p:spPr>
          <a:xfrm>
            <a:off x="2157275" y="1157113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STAGE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FFD651-9E6B-C8A3-D8C5-93FAAFA7F413}"/>
              </a:ext>
            </a:extLst>
          </p:cNvPr>
          <p:cNvSpPr txBox="1"/>
          <p:nvPr/>
        </p:nvSpPr>
        <p:spPr>
          <a:xfrm>
            <a:off x="1313234" y="5550053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</a:rPr>
              <a:t>Complete in 6 Months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</a:rPr>
              <a:t>Monitor for up to 6 Months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7E5EB8D-484B-4425-DE25-C85C79C2EFC1}"/>
              </a:ext>
            </a:extLst>
          </p:cNvPr>
          <p:cNvCxnSpPr/>
          <p:nvPr/>
        </p:nvCxnSpPr>
        <p:spPr>
          <a:xfrm flipV="1">
            <a:off x="4334707" y="1347613"/>
            <a:ext cx="0" cy="4997442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C2066F6-64A3-BE79-00D5-ECBCE906E2F1}"/>
              </a:ext>
            </a:extLst>
          </p:cNvPr>
          <p:cNvGrpSpPr/>
          <p:nvPr/>
        </p:nvGrpSpPr>
        <p:grpSpPr>
          <a:xfrm>
            <a:off x="5869913" y="1157113"/>
            <a:ext cx="2483161" cy="5021743"/>
            <a:chOff x="5869913" y="1157113"/>
            <a:chExt cx="2483161" cy="5021743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672EFBB-2C47-3B72-21F2-7E38958A27FF}"/>
                </a:ext>
              </a:extLst>
            </p:cNvPr>
            <p:cNvCxnSpPr>
              <a:cxnSpLocks/>
            </p:cNvCxnSpPr>
            <p:nvPr/>
          </p:nvCxnSpPr>
          <p:spPr>
            <a:xfrm>
              <a:off x="5869913" y="2085245"/>
              <a:ext cx="79783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305AA32-609E-89B1-94E9-690CC40F110F}"/>
                </a:ext>
              </a:extLst>
            </p:cNvPr>
            <p:cNvGrpSpPr/>
            <p:nvPr/>
          </p:nvGrpSpPr>
          <p:grpSpPr>
            <a:xfrm>
              <a:off x="6694508" y="1614085"/>
              <a:ext cx="1658566" cy="889000"/>
              <a:chOff x="6096000" y="2315885"/>
              <a:chExt cx="1658566" cy="88900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4897427-7C6D-BF46-2657-06B815D069D3}"/>
                  </a:ext>
                </a:extLst>
              </p:cNvPr>
              <p:cNvSpPr/>
              <p:nvPr/>
            </p:nvSpPr>
            <p:spPr>
              <a:xfrm>
                <a:off x="6096000" y="2315885"/>
                <a:ext cx="1658566" cy="889000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F9484F5-2518-0F4C-B6FD-12A30EAFB156}"/>
                  </a:ext>
                </a:extLst>
              </p:cNvPr>
              <p:cNvSpPr txBox="1"/>
              <p:nvPr/>
            </p:nvSpPr>
            <p:spPr>
              <a:xfrm>
                <a:off x="6185282" y="2391053"/>
                <a:ext cx="1487908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FFFF"/>
                    </a:solidFill>
                  </a:rPr>
                  <a:t>Minor</a:t>
                </a:r>
              </a:p>
              <a:p>
                <a:pPr algn="ctr"/>
                <a:r>
                  <a:rPr lang="en-US" b="1" dirty="0">
                    <a:solidFill>
                      <a:srgbClr val="FFFFFF"/>
                    </a:solidFill>
                  </a:rPr>
                  <a:t>Traffic Calming</a:t>
                </a:r>
              </a:p>
              <a:p>
                <a:pPr algn="ctr"/>
                <a:r>
                  <a:rPr lang="en-US" b="1" dirty="0">
                    <a:solidFill>
                      <a:srgbClr val="FFFFFF"/>
                    </a:solidFill>
                  </a:rPr>
                  <a:t>Projects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4A47CBE-8B20-A6A9-E7B7-BA176036D26B}"/>
                </a:ext>
              </a:extLst>
            </p:cNvPr>
            <p:cNvSpPr txBox="1"/>
            <p:nvPr/>
          </p:nvSpPr>
          <p:spPr>
            <a:xfrm>
              <a:off x="6931731" y="1157113"/>
              <a:ext cx="1172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/>
                <a:t>STAGE 2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6C249E5-279A-D4A8-9072-6FA196284FBF}"/>
                </a:ext>
              </a:extLst>
            </p:cNvPr>
            <p:cNvCxnSpPr>
              <a:cxnSpLocks/>
            </p:cNvCxnSpPr>
            <p:nvPr/>
          </p:nvCxnSpPr>
          <p:spPr>
            <a:xfrm>
              <a:off x="7523924" y="2496735"/>
              <a:ext cx="4652" cy="3037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EE62130-200A-7BF4-0AAE-331A0279347F}"/>
                </a:ext>
              </a:extLst>
            </p:cNvPr>
            <p:cNvGrpSpPr/>
            <p:nvPr/>
          </p:nvGrpSpPr>
          <p:grpSpPr>
            <a:xfrm>
              <a:off x="6828234" y="2801535"/>
              <a:ext cx="1391114" cy="927100"/>
              <a:chOff x="6828234" y="3728635"/>
              <a:chExt cx="1391114" cy="927100"/>
            </a:xfrm>
          </p:grpSpPr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83E4C01F-545B-EE56-64DC-034018FB3EB0}"/>
                  </a:ext>
                </a:extLst>
              </p:cNvPr>
              <p:cNvSpPr/>
              <p:nvPr/>
            </p:nvSpPr>
            <p:spPr>
              <a:xfrm>
                <a:off x="6828234" y="3728635"/>
                <a:ext cx="1391114" cy="927100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BE9E1A6-D957-EBAF-0BFA-F3960CF238CE}"/>
                  </a:ext>
                </a:extLst>
              </p:cNvPr>
              <p:cNvSpPr txBox="1"/>
              <p:nvPr/>
            </p:nvSpPr>
            <p:spPr>
              <a:xfrm>
                <a:off x="7042706" y="3822853"/>
                <a:ext cx="97174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Data</a:t>
                </a:r>
              </a:p>
              <a:p>
                <a:pPr algn="ctr"/>
                <a:r>
                  <a:rPr lang="en-US" dirty="0"/>
                  <a:t>Collection</a:t>
                </a:r>
              </a:p>
              <a:p>
                <a:pPr algn="ctr"/>
                <a:r>
                  <a:rPr lang="en-US" dirty="0"/>
                  <a:t>Analysis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E96C3FE-A6F0-82AF-0460-004F0C7FDF4A}"/>
                </a:ext>
              </a:extLst>
            </p:cNvPr>
            <p:cNvGrpSpPr/>
            <p:nvPr/>
          </p:nvGrpSpPr>
          <p:grpSpPr>
            <a:xfrm>
              <a:off x="6848380" y="4032403"/>
              <a:ext cx="1391114" cy="927100"/>
              <a:chOff x="6831268" y="5176588"/>
              <a:chExt cx="1391114" cy="927100"/>
            </a:xfrm>
          </p:grpSpPr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1757745C-FB35-49BD-3DFB-C8BCBD743A27}"/>
                  </a:ext>
                </a:extLst>
              </p:cNvPr>
              <p:cNvSpPr/>
              <p:nvPr/>
            </p:nvSpPr>
            <p:spPr>
              <a:xfrm>
                <a:off x="6831268" y="5176588"/>
                <a:ext cx="1391114" cy="927100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0E8ABE2-46AA-C3C6-6F87-2E22E2B39C38}"/>
                  </a:ext>
                </a:extLst>
              </p:cNvPr>
              <p:cNvSpPr txBox="1"/>
              <p:nvPr/>
            </p:nvSpPr>
            <p:spPr>
              <a:xfrm>
                <a:off x="6976635" y="5378528"/>
                <a:ext cx="10903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Community</a:t>
                </a:r>
              </a:p>
              <a:p>
                <a:pPr algn="ctr"/>
                <a:r>
                  <a:rPr lang="en-US" dirty="0"/>
                  <a:t>Outreach</a:t>
                </a:r>
              </a:p>
            </p:txBody>
          </p:sp>
        </p:grp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B220048-A922-89B4-FFC4-3E9592C6617F}"/>
                </a:ext>
              </a:extLst>
            </p:cNvPr>
            <p:cNvCxnSpPr>
              <a:cxnSpLocks/>
            </p:cNvCxnSpPr>
            <p:nvPr/>
          </p:nvCxnSpPr>
          <p:spPr>
            <a:xfrm>
              <a:off x="7522442" y="3715935"/>
              <a:ext cx="4652" cy="3037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0D88ADD-DDD1-4D43-C05A-25A6366B7F0E}"/>
                </a:ext>
              </a:extLst>
            </p:cNvPr>
            <p:cNvCxnSpPr>
              <a:cxnSpLocks/>
            </p:cNvCxnSpPr>
            <p:nvPr/>
          </p:nvCxnSpPr>
          <p:spPr>
            <a:xfrm>
              <a:off x="7517790" y="4947988"/>
              <a:ext cx="4652" cy="3037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111CC2F4-9000-AA95-FC53-F3C8D45E928B}"/>
                </a:ext>
              </a:extLst>
            </p:cNvPr>
            <p:cNvGrpSpPr/>
            <p:nvPr/>
          </p:nvGrpSpPr>
          <p:grpSpPr>
            <a:xfrm>
              <a:off x="6848380" y="5251756"/>
              <a:ext cx="1391114" cy="927100"/>
              <a:chOff x="6831268" y="5176588"/>
              <a:chExt cx="1391114" cy="927100"/>
            </a:xfrm>
          </p:grpSpPr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5FA830D0-7EE5-7A6E-47C0-F6EBD6D021C6}"/>
                  </a:ext>
                </a:extLst>
              </p:cNvPr>
              <p:cNvSpPr/>
              <p:nvPr/>
            </p:nvSpPr>
            <p:spPr>
              <a:xfrm>
                <a:off x="6831268" y="5176588"/>
                <a:ext cx="1391114" cy="927100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4BF2D70-1F7F-959E-001D-D4C28DAD6EFD}"/>
                  </a:ext>
                </a:extLst>
              </p:cNvPr>
              <p:cNvSpPr txBox="1"/>
              <p:nvPr/>
            </p:nvSpPr>
            <p:spPr>
              <a:xfrm>
                <a:off x="7026329" y="5378528"/>
                <a:ext cx="9909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TCAC</a:t>
                </a:r>
              </a:p>
              <a:p>
                <a:pPr algn="ctr"/>
                <a:r>
                  <a:rPr lang="en-US" dirty="0"/>
                  <a:t>Budgeting</a:t>
                </a:r>
              </a:p>
            </p:txBody>
          </p: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C57DC08-E724-A916-A77C-5424A13B8C65}"/>
              </a:ext>
            </a:extLst>
          </p:cNvPr>
          <p:cNvGrpSpPr/>
          <p:nvPr/>
        </p:nvGrpSpPr>
        <p:grpSpPr>
          <a:xfrm>
            <a:off x="8353074" y="1157113"/>
            <a:ext cx="2412052" cy="5581043"/>
            <a:chOff x="8353074" y="1157113"/>
            <a:chExt cx="2412052" cy="5581043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D127F60-2779-4BC9-F8C1-3638465AA7CA}"/>
                </a:ext>
              </a:extLst>
            </p:cNvPr>
            <p:cNvCxnSpPr>
              <a:cxnSpLocks/>
            </p:cNvCxnSpPr>
            <p:nvPr/>
          </p:nvCxnSpPr>
          <p:spPr>
            <a:xfrm>
              <a:off x="8353074" y="2058678"/>
              <a:ext cx="7123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351358D-9AF2-8124-08CA-C208F8A8B8A5}"/>
                </a:ext>
              </a:extLst>
            </p:cNvPr>
            <p:cNvCxnSpPr/>
            <p:nvPr/>
          </p:nvCxnSpPr>
          <p:spPr>
            <a:xfrm flipV="1">
              <a:off x="8709260" y="1347613"/>
              <a:ext cx="0" cy="4997442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0002BD6-28A0-E3C6-7412-73E04CF6D628}"/>
                </a:ext>
              </a:extLst>
            </p:cNvPr>
            <p:cNvGrpSpPr/>
            <p:nvPr/>
          </p:nvGrpSpPr>
          <p:grpSpPr>
            <a:xfrm>
              <a:off x="9106560" y="2401350"/>
              <a:ext cx="1658566" cy="913490"/>
              <a:chOff x="9092210" y="3022929"/>
              <a:chExt cx="1658566" cy="913490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BA6848D-0759-88FD-BE54-954BC541D471}"/>
                  </a:ext>
                </a:extLst>
              </p:cNvPr>
              <p:cNvCxnSpPr>
                <a:cxnSpLocks/>
                <a:endCxn id="72" idx="0"/>
              </p:cNvCxnSpPr>
              <p:nvPr/>
            </p:nvCxnSpPr>
            <p:spPr>
              <a:xfrm>
                <a:off x="9921493" y="3022929"/>
                <a:ext cx="0" cy="3437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62BCA28F-6D82-E8F1-7A4D-3F5BD3493320}"/>
                  </a:ext>
                </a:extLst>
              </p:cNvPr>
              <p:cNvGrpSpPr/>
              <p:nvPr/>
            </p:nvGrpSpPr>
            <p:grpSpPr>
              <a:xfrm>
                <a:off x="9092210" y="3366685"/>
                <a:ext cx="1658566" cy="569734"/>
                <a:chOff x="9092210" y="3366685"/>
                <a:chExt cx="1658566" cy="569734"/>
              </a:xfrm>
            </p:grpSpPr>
            <p:sp>
              <p:nvSpPr>
                <p:cNvPr id="72" name="Rounded Rectangle 71">
                  <a:extLst>
                    <a:ext uri="{FF2B5EF4-FFF2-40B4-BE49-F238E27FC236}">
                      <a16:creationId xmlns:a16="http://schemas.microsoft.com/office/drawing/2014/main" id="{94B914AE-9356-17F9-0164-F8DD9F9FA016}"/>
                    </a:ext>
                  </a:extLst>
                </p:cNvPr>
                <p:cNvSpPr/>
                <p:nvPr/>
              </p:nvSpPr>
              <p:spPr>
                <a:xfrm>
                  <a:off x="9092210" y="3366685"/>
                  <a:ext cx="1658566" cy="569734"/>
                </a:xfrm>
                <a:prstGeom prst="round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3948D75D-2123-1720-E033-C8253D424F99}"/>
                    </a:ext>
                  </a:extLst>
                </p:cNvPr>
                <p:cNvSpPr txBox="1"/>
                <p:nvPr/>
              </p:nvSpPr>
              <p:spPr>
                <a:xfrm>
                  <a:off x="9225577" y="3389942"/>
                  <a:ext cx="13997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Data Collection</a:t>
                  </a:r>
                </a:p>
                <a:p>
                  <a:pPr algn="ctr"/>
                  <a:r>
                    <a:rPr lang="en-US" dirty="0"/>
                    <a:t>Analysis</a:t>
                  </a:r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3D2D01B2-7ECB-B7A7-BF80-924A3434D860}"/>
                </a:ext>
              </a:extLst>
            </p:cNvPr>
            <p:cNvGrpSpPr/>
            <p:nvPr/>
          </p:nvGrpSpPr>
          <p:grpSpPr>
            <a:xfrm>
              <a:off x="9092210" y="3319511"/>
              <a:ext cx="1658566" cy="850301"/>
              <a:chOff x="9092210" y="3086118"/>
              <a:chExt cx="1658566" cy="850301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6A6DD688-3B0E-3444-C8EE-8EE1DB6D833B}"/>
                  </a:ext>
                </a:extLst>
              </p:cNvPr>
              <p:cNvCxnSpPr>
                <a:cxnSpLocks/>
                <a:endCxn id="83" idx="0"/>
              </p:cNvCxnSpPr>
              <p:nvPr/>
            </p:nvCxnSpPr>
            <p:spPr>
              <a:xfrm flipH="1">
                <a:off x="9921493" y="3086118"/>
                <a:ext cx="2" cy="2805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0C4E4D6D-C959-99ED-331D-1C3A0B4EB581}"/>
                  </a:ext>
                </a:extLst>
              </p:cNvPr>
              <p:cNvGrpSpPr/>
              <p:nvPr/>
            </p:nvGrpSpPr>
            <p:grpSpPr>
              <a:xfrm>
                <a:off x="9092210" y="3366685"/>
                <a:ext cx="1658566" cy="569734"/>
                <a:chOff x="9092210" y="3366685"/>
                <a:chExt cx="1658566" cy="569734"/>
              </a:xfrm>
            </p:grpSpPr>
            <p:sp>
              <p:nvSpPr>
                <p:cNvPr id="83" name="Rounded Rectangle 82">
                  <a:extLst>
                    <a:ext uri="{FF2B5EF4-FFF2-40B4-BE49-F238E27FC236}">
                      <a16:creationId xmlns:a16="http://schemas.microsoft.com/office/drawing/2014/main" id="{C51ED260-6B10-98B3-EF18-4E5FE2A5FB20}"/>
                    </a:ext>
                  </a:extLst>
                </p:cNvPr>
                <p:cNvSpPr/>
                <p:nvPr/>
              </p:nvSpPr>
              <p:spPr>
                <a:xfrm>
                  <a:off x="9092210" y="3366685"/>
                  <a:ext cx="1658566" cy="569734"/>
                </a:xfrm>
                <a:prstGeom prst="round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894F8EC1-7087-F51E-5236-81A610DC9C5D}"/>
                    </a:ext>
                  </a:extLst>
                </p:cNvPr>
                <p:cNvSpPr txBox="1"/>
                <p:nvPr/>
              </p:nvSpPr>
              <p:spPr>
                <a:xfrm>
                  <a:off x="9380267" y="3389942"/>
                  <a:ext cx="109036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Community</a:t>
                  </a:r>
                </a:p>
                <a:p>
                  <a:pPr algn="ctr"/>
                  <a:r>
                    <a:rPr lang="en-US" dirty="0"/>
                    <a:t>Outreach</a:t>
                  </a:r>
                </a:p>
              </p:txBody>
            </p:sp>
          </p:grp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C8EB26FF-06AE-6C5B-7288-EE4000A68B53}"/>
                </a:ext>
              </a:extLst>
            </p:cNvPr>
            <p:cNvGrpSpPr/>
            <p:nvPr/>
          </p:nvGrpSpPr>
          <p:grpSpPr>
            <a:xfrm>
              <a:off x="9092210" y="4169812"/>
              <a:ext cx="1658566" cy="850301"/>
              <a:chOff x="9092210" y="3086118"/>
              <a:chExt cx="1658566" cy="850301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24459D1-4A67-3756-3DBB-6CBF34794211}"/>
                  </a:ext>
                </a:extLst>
              </p:cNvPr>
              <p:cNvCxnSpPr>
                <a:cxnSpLocks/>
                <a:endCxn id="88" idx="0"/>
              </p:cNvCxnSpPr>
              <p:nvPr/>
            </p:nvCxnSpPr>
            <p:spPr>
              <a:xfrm flipH="1">
                <a:off x="9921493" y="3086118"/>
                <a:ext cx="2" cy="2805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58960E05-995D-03F9-AE7F-6861D46DA766}"/>
                  </a:ext>
                </a:extLst>
              </p:cNvPr>
              <p:cNvGrpSpPr/>
              <p:nvPr/>
            </p:nvGrpSpPr>
            <p:grpSpPr>
              <a:xfrm>
                <a:off x="9092210" y="3366685"/>
                <a:ext cx="1658566" cy="569734"/>
                <a:chOff x="9092210" y="3366685"/>
                <a:chExt cx="1658566" cy="569734"/>
              </a:xfrm>
            </p:grpSpPr>
            <p:sp>
              <p:nvSpPr>
                <p:cNvPr id="88" name="Rounded Rectangle 87">
                  <a:extLst>
                    <a:ext uri="{FF2B5EF4-FFF2-40B4-BE49-F238E27FC236}">
                      <a16:creationId xmlns:a16="http://schemas.microsoft.com/office/drawing/2014/main" id="{DDC5FF30-68E4-0183-4175-2AEAB8566500}"/>
                    </a:ext>
                  </a:extLst>
                </p:cNvPr>
                <p:cNvSpPr/>
                <p:nvPr/>
              </p:nvSpPr>
              <p:spPr>
                <a:xfrm>
                  <a:off x="9092210" y="3366685"/>
                  <a:ext cx="1658566" cy="569734"/>
                </a:xfrm>
                <a:prstGeom prst="round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9CEE27E6-FA46-A97C-CE27-F7E6344771D1}"/>
                    </a:ext>
                  </a:extLst>
                </p:cNvPr>
                <p:cNvSpPr txBox="1"/>
                <p:nvPr/>
              </p:nvSpPr>
              <p:spPr>
                <a:xfrm>
                  <a:off x="9378666" y="3389942"/>
                  <a:ext cx="109356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RESIDENT</a:t>
                  </a:r>
                </a:p>
                <a:p>
                  <a:pPr algn="ctr"/>
                  <a:r>
                    <a:rPr lang="en-US" dirty="0"/>
                    <a:t>PETITION</a:t>
                  </a:r>
                </a:p>
              </p:txBody>
            </p:sp>
          </p:grp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07E2E20F-159F-447A-EE9F-C85260068A78}"/>
                </a:ext>
              </a:extLst>
            </p:cNvPr>
            <p:cNvGrpSpPr/>
            <p:nvPr/>
          </p:nvGrpSpPr>
          <p:grpSpPr>
            <a:xfrm>
              <a:off x="9090887" y="5020113"/>
              <a:ext cx="1658566" cy="850301"/>
              <a:chOff x="9092210" y="3086118"/>
              <a:chExt cx="1658566" cy="850301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35E62960-313A-7312-5329-274BCBE075B5}"/>
                  </a:ext>
                </a:extLst>
              </p:cNvPr>
              <p:cNvCxnSpPr>
                <a:cxnSpLocks/>
                <a:endCxn id="93" idx="0"/>
              </p:cNvCxnSpPr>
              <p:nvPr/>
            </p:nvCxnSpPr>
            <p:spPr>
              <a:xfrm flipH="1">
                <a:off x="9921493" y="3086118"/>
                <a:ext cx="2" cy="2805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9BD81562-B05A-7C65-420B-8E73E36266DF}"/>
                  </a:ext>
                </a:extLst>
              </p:cNvPr>
              <p:cNvGrpSpPr/>
              <p:nvPr/>
            </p:nvGrpSpPr>
            <p:grpSpPr>
              <a:xfrm>
                <a:off x="9092210" y="3366685"/>
                <a:ext cx="1658566" cy="569734"/>
                <a:chOff x="9092210" y="3366685"/>
                <a:chExt cx="1658566" cy="569734"/>
              </a:xfrm>
            </p:grpSpPr>
            <p:sp>
              <p:nvSpPr>
                <p:cNvPr id="93" name="Rounded Rectangle 92">
                  <a:extLst>
                    <a:ext uri="{FF2B5EF4-FFF2-40B4-BE49-F238E27FC236}">
                      <a16:creationId xmlns:a16="http://schemas.microsoft.com/office/drawing/2014/main" id="{93E7E09B-CB3E-5722-CA2F-C25E3B8CE6D9}"/>
                    </a:ext>
                  </a:extLst>
                </p:cNvPr>
                <p:cNvSpPr/>
                <p:nvPr/>
              </p:nvSpPr>
              <p:spPr>
                <a:xfrm>
                  <a:off x="9092210" y="3366685"/>
                  <a:ext cx="1658566" cy="569734"/>
                </a:xfrm>
                <a:prstGeom prst="round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7477D5E-5530-3086-A5CF-E9A0C37DFA00}"/>
                    </a:ext>
                  </a:extLst>
                </p:cNvPr>
                <p:cNvSpPr txBox="1"/>
                <p:nvPr/>
              </p:nvSpPr>
              <p:spPr>
                <a:xfrm>
                  <a:off x="9156651" y="3389942"/>
                  <a:ext cx="15376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Design</a:t>
                  </a:r>
                </a:p>
                <a:p>
                  <a:pPr algn="ctr"/>
                  <a:r>
                    <a:rPr lang="en-US" dirty="0"/>
                    <a:t>Community Input</a:t>
                  </a:r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73EC4C83-3347-3485-2038-B2C0E606DC49}"/>
                </a:ext>
              </a:extLst>
            </p:cNvPr>
            <p:cNvGrpSpPr/>
            <p:nvPr/>
          </p:nvGrpSpPr>
          <p:grpSpPr>
            <a:xfrm>
              <a:off x="9106560" y="5887855"/>
              <a:ext cx="1658566" cy="850301"/>
              <a:chOff x="9092210" y="3086118"/>
              <a:chExt cx="1658566" cy="850301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01E42919-AA92-17BD-DAA2-0E75FA086FE7}"/>
                  </a:ext>
                </a:extLst>
              </p:cNvPr>
              <p:cNvCxnSpPr>
                <a:cxnSpLocks/>
                <a:endCxn id="98" idx="0"/>
              </p:cNvCxnSpPr>
              <p:nvPr/>
            </p:nvCxnSpPr>
            <p:spPr>
              <a:xfrm flipH="1">
                <a:off x="9921493" y="3086118"/>
                <a:ext cx="2" cy="2805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D6CA3E55-E819-B1DA-EFB7-F83062823487}"/>
                  </a:ext>
                </a:extLst>
              </p:cNvPr>
              <p:cNvGrpSpPr/>
              <p:nvPr/>
            </p:nvGrpSpPr>
            <p:grpSpPr>
              <a:xfrm>
                <a:off x="9092210" y="3366685"/>
                <a:ext cx="1658566" cy="569734"/>
                <a:chOff x="9092210" y="3366685"/>
                <a:chExt cx="1658566" cy="569734"/>
              </a:xfrm>
            </p:grpSpPr>
            <p:sp>
              <p:nvSpPr>
                <p:cNvPr id="98" name="Rounded Rectangle 97">
                  <a:extLst>
                    <a:ext uri="{FF2B5EF4-FFF2-40B4-BE49-F238E27FC236}">
                      <a16:creationId xmlns:a16="http://schemas.microsoft.com/office/drawing/2014/main" id="{7FD32E18-5D7C-FC5A-023C-3348E8366B42}"/>
                    </a:ext>
                  </a:extLst>
                </p:cNvPr>
                <p:cNvSpPr/>
                <p:nvPr/>
              </p:nvSpPr>
              <p:spPr>
                <a:xfrm>
                  <a:off x="9092210" y="3366685"/>
                  <a:ext cx="1658566" cy="569734"/>
                </a:xfrm>
                <a:prstGeom prst="round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6175E68F-D45B-FECD-E327-462E9ADD5871}"/>
                    </a:ext>
                  </a:extLst>
                </p:cNvPr>
                <p:cNvSpPr txBox="1"/>
                <p:nvPr/>
              </p:nvSpPr>
              <p:spPr>
                <a:xfrm>
                  <a:off x="9419545" y="3389942"/>
                  <a:ext cx="101181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SILENT</a:t>
                  </a:r>
                </a:p>
                <a:p>
                  <a:pPr algn="ctr"/>
                  <a:r>
                    <a:rPr lang="en-US" dirty="0"/>
                    <a:t>PETITION</a:t>
                  </a:r>
                </a:p>
              </p:txBody>
            </p:sp>
          </p:grp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BAEFFA9-6C2B-3E6A-8ECA-C43EB620FAF5}"/>
                </a:ext>
              </a:extLst>
            </p:cNvPr>
            <p:cNvGrpSpPr/>
            <p:nvPr/>
          </p:nvGrpSpPr>
          <p:grpSpPr>
            <a:xfrm>
              <a:off x="9092212" y="1587518"/>
              <a:ext cx="1658566" cy="889000"/>
              <a:chOff x="6096000" y="2315885"/>
              <a:chExt cx="1658566" cy="88900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2288087-F3AF-196E-C960-9ADD0B602216}"/>
                  </a:ext>
                </a:extLst>
              </p:cNvPr>
              <p:cNvSpPr/>
              <p:nvPr/>
            </p:nvSpPr>
            <p:spPr>
              <a:xfrm>
                <a:off x="6096000" y="2315885"/>
                <a:ext cx="1658566" cy="889000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58F9DF9-70ED-B3C3-6877-3F1A5B6C538A}"/>
                  </a:ext>
                </a:extLst>
              </p:cNvPr>
              <p:cNvSpPr txBox="1"/>
              <p:nvPr/>
            </p:nvSpPr>
            <p:spPr>
              <a:xfrm>
                <a:off x="6185282" y="2391053"/>
                <a:ext cx="1487908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FFFF"/>
                    </a:solidFill>
                  </a:rPr>
                  <a:t>Major</a:t>
                </a:r>
              </a:p>
              <a:p>
                <a:pPr algn="ctr"/>
                <a:r>
                  <a:rPr lang="en-US" b="1" dirty="0">
                    <a:solidFill>
                      <a:srgbClr val="FFFFFF"/>
                    </a:solidFill>
                  </a:rPr>
                  <a:t>Traffic Calming</a:t>
                </a:r>
              </a:p>
              <a:p>
                <a:pPr algn="ctr"/>
                <a:r>
                  <a:rPr lang="en-US" b="1" dirty="0">
                    <a:solidFill>
                      <a:srgbClr val="FFFFFF"/>
                    </a:solidFill>
                  </a:rPr>
                  <a:t>Projects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DFACC1B-E882-402C-3CF1-3B2108DF61EB}"/>
                </a:ext>
              </a:extLst>
            </p:cNvPr>
            <p:cNvSpPr txBox="1"/>
            <p:nvPr/>
          </p:nvSpPr>
          <p:spPr>
            <a:xfrm>
              <a:off x="9349784" y="1157113"/>
              <a:ext cx="1172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/>
                <a:t>STAGE 3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7FF6096-0998-DAEC-0474-608CB6C73C6C}"/>
              </a:ext>
            </a:extLst>
          </p:cNvPr>
          <p:cNvGrpSpPr/>
          <p:nvPr/>
        </p:nvGrpSpPr>
        <p:grpSpPr>
          <a:xfrm>
            <a:off x="5301611" y="4947988"/>
            <a:ext cx="3804949" cy="1505301"/>
            <a:chOff x="5301611" y="4947988"/>
            <a:chExt cx="3804949" cy="1505301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F4B8397-8DE2-EAD8-FF12-F02DE9EF4A34}"/>
                </a:ext>
              </a:extLst>
            </p:cNvPr>
            <p:cNvCxnSpPr>
              <a:stCxn id="98" idx="1"/>
            </p:cNvCxnSpPr>
            <p:nvPr/>
          </p:nvCxnSpPr>
          <p:spPr>
            <a:xfrm flipH="1">
              <a:off x="5301611" y="6453289"/>
              <a:ext cx="38049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A5CA7CA8-15A9-D788-347A-2330B52438D9}"/>
                </a:ext>
              </a:extLst>
            </p:cNvPr>
            <p:cNvCxnSpPr/>
            <p:nvPr/>
          </p:nvCxnSpPr>
          <p:spPr>
            <a:xfrm>
              <a:off x="5301611" y="4947988"/>
              <a:ext cx="0" cy="15053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9CA5380-5ED1-6DF3-4EC1-CFF087C0E9D1}"/>
              </a:ext>
            </a:extLst>
          </p:cNvPr>
          <p:cNvGrpSpPr/>
          <p:nvPr/>
        </p:nvGrpSpPr>
        <p:grpSpPr>
          <a:xfrm>
            <a:off x="3581686" y="1602417"/>
            <a:ext cx="2374005" cy="3360563"/>
            <a:chOff x="3581686" y="1602417"/>
            <a:chExt cx="2374005" cy="336056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17D7CF9-2818-441B-FB6D-C2707E48B82A}"/>
                </a:ext>
              </a:extLst>
            </p:cNvPr>
            <p:cNvCxnSpPr>
              <a:cxnSpLocks/>
            </p:cNvCxnSpPr>
            <p:nvPr/>
          </p:nvCxnSpPr>
          <p:spPr>
            <a:xfrm>
              <a:off x="3581686" y="4962980"/>
              <a:ext cx="17199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D579A54-F0FA-550F-6BE5-6BB698A3C685}"/>
                </a:ext>
              </a:extLst>
            </p:cNvPr>
            <p:cNvCxnSpPr>
              <a:cxnSpLocks/>
              <a:endCxn id="32" idx="4"/>
            </p:cNvCxnSpPr>
            <p:nvPr/>
          </p:nvCxnSpPr>
          <p:spPr>
            <a:xfrm flipV="1">
              <a:off x="5301611" y="2897817"/>
              <a:ext cx="0" cy="20651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F93DC3-FD42-EB6A-D659-48EA50B22171}"/>
                </a:ext>
              </a:extLst>
            </p:cNvPr>
            <p:cNvSpPr/>
            <p:nvPr/>
          </p:nvSpPr>
          <p:spPr>
            <a:xfrm>
              <a:off x="4647531" y="1602417"/>
              <a:ext cx="1308160" cy="12954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C170E9B-19E8-9E9C-EA04-2598CF372B6A}"/>
                </a:ext>
              </a:extLst>
            </p:cNvPr>
            <p:cNvSpPr txBox="1"/>
            <p:nvPr/>
          </p:nvSpPr>
          <p:spPr>
            <a:xfrm>
              <a:off x="4758711" y="1779050"/>
              <a:ext cx="111120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</a:rPr>
                <a:t>Traffic</a:t>
              </a:r>
            </a:p>
            <a:p>
              <a:pPr algn="ctr"/>
              <a:r>
                <a:rPr lang="en-US" b="1" dirty="0">
                  <a:solidFill>
                    <a:srgbClr val="FFFFFF"/>
                  </a:solidFill>
                </a:rPr>
                <a:t>Calming</a:t>
              </a:r>
            </a:p>
            <a:p>
              <a:pPr algn="ctr"/>
              <a:r>
                <a:rPr lang="en-US" b="1" dirty="0">
                  <a:solidFill>
                    <a:srgbClr val="FFFFFF"/>
                  </a:solidFill>
                </a:rPr>
                <a:t>Advisory</a:t>
              </a:r>
            </a:p>
            <a:p>
              <a:pPr algn="ctr"/>
              <a:r>
                <a:rPr lang="en-US" b="1" dirty="0">
                  <a:solidFill>
                    <a:srgbClr val="FFFFFF"/>
                  </a:solidFill>
                </a:rPr>
                <a:t>Committee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471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9E085-3788-E54F-EF33-E964603E8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9589"/>
            <a:ext cx="12192000" cy="536448"/>
          </a:xfrm>
        </p:spPr>
        <p:txBody>
          <a:bodyPr/>
          <a:lstStyle/>
          <a:p>
            <a:pPr marL="6350" indent="457200"/>
            <a:r>
              <a:rPr lang="en-US" sz="3200" b="1" dirty="0"/>
              <a:t>Resident Service Request Summary, 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3EF411-EF38-6223-8532-BD27D24609D0}"/>
              </a:ext>
            </a:extLst>
          </p:cNvPr>
          <p:cNvSpPr txBox="1"/>
          <p:nvPr/>
        </p:nvSpPr>
        <p:spPr>
          <a:xfrm>
            <a:off x="417576" y="1976628"/>
            <a:ext cx="1430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Council District: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A950DE-A382-2EE3-3158-C5BBD122AD02}"/>
              </a:ext>
            </a:extLst>
          </p:cNvPr>
          <p:cNvSpPr txBox="1"/>
          <p:nvPr/>
        </p:nvSpPr>
        <p:spPr>
          <a:xfrm>
            <a:off x="2100810" y="197662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534353-2AC0-AEC4-77B5-1A3E739CC235}"/>
              </a:ext>
            </a:extLst>
          </p:cNvPr>
          <p:cNvSpPr txBox="1"/>
          <p:nvPr/>
        </p:nvSpPr>
        <p:spPr>
          <a:xfrm>
            <a:off x="2637896" y="197811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D9F1BA-D7C1-9BA4-4752-07EBFDD4CF0C}"/>
              </a:ext>
            </a:extLst>
          </p:cNvPr>
          <p:cNvSpPr txBox="1"/>
          <p:nvPr/>
        </p:nvSpPr>
        <p:spPr>
          <a:xfrm>
            <a:off x="3174982" y="197662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07F12A-6772-1910-AE0C-B2D891705381}"/>
              </a:ext>
            </a:extLst>
          </p:cNvPr>
          <p:cNvSpPr txBox="1"/>
          <p:nvPr/>
        </p:nvSpPr>
        <p:spPr>
          <a:xfrm>
            <a:off x="3712068" y="197662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FAF2A9-6C01-7A8B-779C-3103FA40ABF1}"/>
              </a:ext>
            </a:extLst>
          </p:cNvPr>
          <p:cNvSpPr txBox="1"/>
          <p:nvPr/>
        </p:nvSpPr>
        <p:spPr>
          <a:xfrm>
            <a:off x="4249154" y="197811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2AF2A0-7945-F569-9D34-4558FDFBA1DB}"/>
              </a:ext>
            </a:extLst>
          </p:cNvPr>
          <p:cNvSpPr txBox="1"/>
          <p:nvPr/>
        </p:nvSpPr>
        <p:spPr>
          <a:xfrm>
            <a:off x="4786240" y="197662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F8E5A7-6175-7DB8-554F-42E063EE0CE0}"/>
              </a:ext>
            </a:extLst>
          </p:cNvPr>
          <p:cNvSpPr txBox="1"/>
          <p:nvPr/>
        </p:nvSpPr>
        <p:spPr>
          <a:xfrm>
            <a:off x="5323326" y="197662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737890D-A562-9858-61D0-E0E271CD0FB9}"/>
              </a:ext>
            </a:extLst>
          </p:cNvPr>
          <p:cNvCxnSpPr>
            <a:cxnSpLocks/>
          </p:cNvCxnSpPr>
          <p:nvPr/>
        </p:nvCxnSpPr>
        <p:spPr>
          <a:xfrm>
            <a:off x="493776" y="2284402"/>
            <a:ext cx="5193792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A4342B6-58B0-76D8-83B3-BCB3F713A193}"/>
              </a:ext>
            </a:extLst>
          </p:cNvPr>
          <p:cNvSpPr txBox="1"/>
          <p:nvPr/>
        </p:nvSpPr>
        <p:spPr>
          <a:xfrm>
            <a:off x="2100810" y="243680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67443B-6164-B0B4-4D70-4FABE72FA980}"/>
              </a:ext>
            </a:extLst>
          </p:cNvPr>
          <p:cNvSpPr txBox="1"/>
          <p:nvPr/>
        </p:nvSpPr>
        <p:spPr>
          <a:xfrm>
            <a:off x="2637896" y="243828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28CACB-9E38-4E1E-5F46-496A099883F3}"/>
              </a:ext>
            </a:extLst>
          </p:cNvPr>
          <p:cNvSpPr txBox="1"/>
          <p:nvPr/>
        </p:nvSpPr>
        <p:spPr>
          <a:xfrm>
            <a:off x="3174982" y="243680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36B367-E2F8-51C3-D16F-D1EE308832D0}"/>
              </a:ext>
            </a:extLst>
          </p:cNvPr>
          <p:cNvSpPr txBox="1"/>
          <p:nvPr/>
        </p:nvSpPr>
        <p:spPr>
          <a:xfrm>
            <a:off x="3662375" y="243680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DED052-A3C6-1F96-7FE0-D0D9EF1AAFB4}"/>
              </a:ext>
            </a:extLst>
          </p:cNvPr>
          <p:cNvSpPr txBox="1"/>
          <p:nvPr/>
        </p:nvSpPr>
        <p:spPr>
          <a:xfrm>
            <a:off x="4199461" y="243828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FEA626-657D-9FEB-8400-FA5F2526E042}"/>
              </a:ext>
            </a:extLst>
          </p:cNvPr>
          <p:cNvSpPr txBox="1"/>
          <p:nvPr/>
        </p:nvSpPr>
        <p:spPr>
          <a:xfrm>
            <a:off x="4736547" y="243680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AA3CD2-392F-498A-EFF9-9BA6E71C1560}"/>
              </a:ext>
            </a:extLst>
          </p:cNvPr>
          <p:cNvSpPr/>
          <p:nvPr/>
        </p:nvSpPr>
        <p:spPr>
          <a:xfrm>
            <a:off x="493776" y="1976625"/>
            <a:ext cx="5193792" cy="307777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79CC7D-CDC9-A671-237D-7865675F18AE}"/>
              </a:ext>
            </a:extLst>
          </p:cNvPr>
          <p:cNvSpPr txBox="1"/>
          <p:nvPr/>
        </p:nvSpPr>
        <p:spPr>
          <a:xfrm>
            <a:off x="5323326" y="24368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D4C3816-8EBE-C43E-6B08-E6CF20E18964}"/>
              </a:ext>
            </a:extLst>
          </p:cNvPr>
          <p:cNvCxnSpPr>
            <a:cxnSpLocks/>
          </p:cNvCxnSpPr>
          <p:nvPr/>
        </p:nvCxnSpPr>
        <p:spPr>
          <a:xfrm>
            <a:off x="493776" y="1981123"/>
            <a:ext cx="5193792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3733222-07B7-4621-1484-8A34E96CAEC8}"/>
              </a:ext>
            </a:extLst>
          </p:cNvPr>
          <p:cNvSpPr txBox="1"/>
          <p:nvPr/>
        </p:nvSpPr>
        <p:spPr>
          <a:xfrm>
            <a:off x="462220" y="2436800"/>
            <a:ext cx="163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dirty="0"/>
              <a:t>Service Requests: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9E98C8-F524-775F-ACC7-7A0280E44686}"/>
              </a:ext>
            </a:extLst>
          </p:cNvPr>
          <p:cNvSpPr txBox="1"/>
          <p:nvPr/>
        </p:nvSpPr>
        <p:spPr>
          <a:xfrm>
            <a:off x="741142" y="2819471"/>
            <a:ext cx="1359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T.C. Petitions: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17B296-07BC-505A-3092-DB4DE36705D9}"/>
              </a:ext>
            </a:extLst>
          </p:cNvPr>
          <p:cNvSpPr txBox="1"/>
          <p:nvPr/>
        </p:nvSpPr>
        <p:spPr>
          <a:xfrm>
            <a:off x="3224643" y="2819471"/>
            <a:ext cx="184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6BC65F5-5C07-1A60-9618-3DC3BF94EA92}"/>
              </a:ext>
            </a:extLst>
          </p:cNvPr>
          <p:cNvCxnSpPr>
            <a:cxnSpLocks/>
          </p:cNvCxnSpPr>
          <p:nvPr/>
        </p:nvCxnSpPr>
        <p:spPr>
          <a:xfrm>
            <a:off x="493776" y="3130219"/>
            <a:ext cx="5193792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568FF92-4ACD-E2C7-53E0-31FE3C2C7704}"/>
              </a:ext>
            </a:extLst>
          </p:cNvPr>
          <p:cNvGrpSpPr/>
          <p:nvPr/>
        </p:nvGrpSpPr>
        <p:grpSpPr>
          <a:xfrm>
            <a:off x="5933609" y="1973086"/>
            <a:ext cx="5995875" cy="1946615"/>
            <a:chOff x="5933609" y="1973086"/>
            <a:chExt cx="5995875" cy="194661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2456C7A-D55F-788E-B85E-0A159BE30F1A}"/>
                </a:ext>
              </a:extLst>
            </p:cNvPr>
            <p:cNvSpPr txBox="1"/>
            <p:nvPr/>
          </p:nvSpPr>
          <p:spPr>
            <a:xfrm>
              <a:off x="5933609" y="1980709"/>
              <a:ext cx="29658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1" dirty="0"/>
                <a:t>Service Request Categories: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E797516-22F3-B26E-477D-C6B4835A36E7}"/>
                </a:ext>
              </a:extLst>
            </p:cNvPr>
            <p:cNvSpPr txBox="1"/>
            <p:nvPr/>
          </p:nvSpPr>
          <p:spPr>
            <a:xfrm>
              <a:off x="9362756" y="1973086"/>
              <a:ext cx="2566728" cy="1692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Traffic Operations</a:t>
              </a:r>
            </a:p>
            <a:p>
              <a:endParaRPr lang="en-US" sz="600" dirty="0"/>
            </a:p>
            <a:p>
              <a:r>
                <a:rPr lang="en-US" sz="1600" dirty="0"/>
                <a:t>Traffic Calming</a:t>
              </a:r>
            </a:p>
            <a:p>
              <a:endParaRPr lang="en-US" sz="600" dirty="0"/>
            </a:p>
            <a:p>
              <a:r>
                <a:rPr lang="en-US" sz="1600" dirty="0"/>
                <a:t>Crosswalk Safety</a:t>
              </a:r>
            </a:p>
            <a:p>
              <a:endParaRPr lang="en-US" sz="600" dirty="0"/>
            </a:p>
            <a:p>
              <a:r>
                <a:rPr lang="en-US" sz="1600" dirty="0"/>
                <a:t>Traffic Signals/Streetlights</a:t>
              </a:r>
            </a:p>
            <a:p>
              <a:endParaRPr lang="en-US" sz="600" dirty="0"/>
            </a:p>
            <a:p>
              <a:r>
                <a:rPr lang="en-US" sz="1600" dirty="0"/>
                <a:t>Parking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94E14E5-05CF-F584-2CD1-8E257AC04D70}"/>
                </a:ext>
              </a:extLst>
            </p:cNvPr>
            <p:cNvSpPr txBox="1"/>
            <p:nvPr/>
          </p:nvSpPr>
          <p:spPr>
            <a:xfrm>
              <a:off x="8872493" y="1980709"/>
              <a:ext cx="412357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11</a:t>
              </a:r>
            </a:p>
            <a:p>
              <a:pPr algn="r"/>
              <a:endParaRPr lang="en-US" sz="600" dirty="0"/>
            </a:p>
            <a:p>
              <a:pPr algn="r"/>
              <a:r>
                <a:rPr lang="en-US" sz="1600" dirty="0"/>
                <a:t>0</a:t>
              </a:r>
            </a:p>
            <a:p>
              <a:pPr algn="r"/>
              <a:endParaRPr lang="en-US" sz="600" dirty="0"/>
            </a:p>
            <a:p>
              <a:pPr algn="r"/>
              <a:r>
                <a:rPr lang="en-US" sz="1600" dirty="0"/>
                <a:t>6</a:t>
              </a:r>
            </a:p>
            <a:p>
              <a:pPr algn="r"/>
              <a:endParaRPr lang="en-US" sz="600" dirty="0"/>
            </a:p>
            <a:p>
              <a:pPr algn="r"/>
              <a:r>
                <a:rPr lang="en-US" sz="1600" dirty="0"/>
                <a:t>31</a:t>
              </a:r>
            </a:p>
            <a:p>
              <a:pPr algn="r"/>
              <a:endParaRPr lang="en-US" sz="600" dirty="0"/>
            </a:p>
            <a:p>
              <a:pPr algn="r"/>
              <a:r>
                <a:rPr lang="en-US" sz="1600" dirty="0"/>
                <a:t>8</a:t>
              </a:r>
            </a:p>
            <a:p>
              <a:pPr algn="r"/>
              <a:endParaRPr lang="en-US" sz="16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6189E80-66FB-C92C-9E2E-94AEF26F8ECE}"/>
              </a:ext>
            </a:extLst>
          </p:cNvPr>
          <p:cNvGrpSpPr/>
          <p:nvPr/>
        </p:nvGrpSpPr>
        <p:grpSpPr>
          <a:xfrm>
            <a:off x="6329552" y="3884527"/>
            <a:ext cx="5167122" cy="2060504"/>
            <a:chOff x="6329552" y="3884527"/>
            <a:chExt cx="5167122" cy="206050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AE35E5A-52B0-078B-0777-3643A223A243}"/>
                </a:ext>
              </a:extLst>
            </p:cNvPr>
            <p:cNvSpPr txBox="1"/>
            <p:nvPr/>
          </p:nvSpPr>
          <p:spPr>
            <a:xfrm>
              <a:off x="6329552" y="3884527"/>
              <a:ext cx="2569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1" dirty="0"/>
                <a:t>Work Orders Generated: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F75502C-CD52-DE14-C6DC-450CE26E30CD}"/>
                </a:ext>
              </a:extLst>
            </p:cNvPr>
            <p:cNvSpPr txBox="1"/>
            <p:nvPr/>
          </p:nvSpPr>
          <p:spPr>
            <a:xfrm>
              <a:off x="9362756" y="3906083"/>
              <a:ext cx="2133918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City Public Works</a:t>
              </a:r>
            </a:p>
            <a:p>
              <a:endParaRPr lang="en-US" sz="600" dirty="0"/>
            </a:p>
            <a:p>
              <a:r>
                <a:rPr lang="en-US" sz="1600" dirty="0"/>
                <a:t>Electrical Contractors</a:t>
              </a:r>
            </a:p>
            <a:p>
              <a:endParaRPr lang="en-US" sz="600" dirty="0"/>
            </a:p>
            <a:p>
              <a:r>
                <a:rPr lang="en-US" sz="1600" dirty="0"/>
                <a:t>Striping Contractors</a:t>
              </a:r>
            </a:p>
            <a:p>
              <a:endParaRPr lang="en-US" sz="600" dirty="0"/>
            </a:p>
            <a:p>
              <a:r>
                <a:rPr lang="en-US" sz="1600" dirty="0"/>
                <a:t>Planning</a:t>
              </a:r>
            </a:p>
            <a:p>
              <a:endParaRPr lang="en-US" sz="600" dirty="0"/>
            </a:p>
            <a:p>
              <a:r>
                <a:rPr lang="en-US" sz="1600" dirty="0"/>
                <a:t>Caltrans</a:t>
              </a:r>
            </a:p>
            <a:p>
              <a:endParaRPr lang="en-US" sz="600" dirty="0"/>
            </a:p>
            <a:p>
              <a:r>
                <a:rPr lang="en-US" sz="1600" dirty="0"/>
                <a:t>No Action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478A841-5455-7A1E-B3F6-A2879489605A}"/>
                </a:ext>
              </a:extLst>
            </p:cNvPr>
            <p:cNvSpPr txBox="1"/>
            <p:nvPr/>
          </p:nvSpPr>
          <p:spPr>
            <a:xfrm>
              <a:off x="8872493" y="3913706"/>
              <a:ext cx="412357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13</a:t>
              </a:r>
            </a:p>
            <a:p>
              <a:pPr algn="r"/>
              <a:endParaRPr lang="en-US" sz="600" dirty="0"/>
            </a:p>
            <a:p>
              <a:pPr algn="r"/>
              <a:r>
                <a:rPr lang="en-US" sz="1600" dirty="0"/>
                <a:t>1</a:t>
              </a:r>
            </a:p>
            <a:p>
              <a:pPr algn="r"/>
              <a:endParaRPr lang="en-US" sz="600" dirty="0"/>
            </a:p>
            <a:p>
              <a:pPr algn="r"/>
              <a:r>
                <a:rPr lang="en-US" sz="1600" dirty="0"/>
                <a:t>2</a:t>
              </a:r>
            </a:p>
            <a:p>
              <a:pPr algn="r"/>
              <a:endParaRPr lang="en-US" sz="600" dirty="0"/>
            </a:p>
            <a:p>
              <a:pPr algn="r"/>
              <a:r>
                <a:rPr lang="en-US" sz="1600" dirty="0"/>
                <a:t>2</a:t>
              </a:r>
            </a:p>
            <a:p>
              <a:pPr algn="r"/>
              <a:endParaRPr lang="en-US" sz="600" dirty="0"/>
            </a:p>
            <a:p>
              <a:pPr algn="r"/>
              <a:r>
                <a:rPr lang="en-US" sz="1600" dirty="0"/>
                <a:t>1</a:t>
              </a:r>
            </a:p>
            <a:p>
              <a:pPr algn="r"/>
              <a:endParaRPr lang="en-US" sz="600" dirty="0"/>
            </a:p>
            <a:p>
              <a:pPr algn="r"/>
              <a:r>
                <a:rPr lang="en-US" sz="1600" dirty="0"/>
                <a:t>37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A4C41D-3649-1934-C3F3-07B7A1F15032}"/>
              </a:ext>
            </a:extLst>
          </p:cNvPr>
          <p:cNvSpPr txBox="1"/>
          <p:nvPr/>
        </p:nvSpPr>
        <p:spPr>
          <a:xfrm>
            <a:off x="2100168" y="3373838"/>
            <a:ext cx="2326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59 Resident Service</a:t>
            </a:r>
          </a:p>
          <a:p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Requests in 2025</a:t>
            </a:r>
          </a:p>
        </p:txBody>
      </p:sp>
    </p:spTree>
    <p:extLst>
      <p:ext uri="{BB962C8B-B14F-4D97-AF65-F5344CB8AC3E}">
        <p14:creationId xmlns:p14="http://schemas.microsoft.com/office/powerpoint/2010/main" val="214545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673DF7DA-2C03-D1B4-371D-0AA2AF827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47FD54-CFC5-7DC5-E80F-CE0E705BC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7" y="1802999"/>
            <a:ext cx="5704114" cy="48553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B9FD6D-71D8-6386-AB07-F677735B2250}"/>
              </a:ext>
            </a:extLst>
          </p:cNvPr>
          <p:cNvSpPr txBox="1"/>
          <p:nvPr/>
        </p:nvSpPr>
        <p:spPr>
          <a:xfrm>
            <a:off x="291528" y="1095113"/>
            <a:ext cx="780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Watsonville – Citywide LED Streetlight Replacement</a:t>
            </a:r>
          </a:p>
          <a:p>
            <a:r>
              <a:rPr lang="en-US" sz="1600" b="1" dirty="0">
                <a:solidFill>
                  <a:srgbClr val="7C7C7C"/>
                </a:solidFill>
              </a:rPr>
              <a:t>Target Completion:  Fall 2025 (November)</a:t>
            </a:r>
            <a:endParaRPr lang="en-US" sz="1600" dirty="0">
              <a:solidFill>
                <a:srgbClr val="7C7C7C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E7562F-F3C1-7CFA-29A4-5E67782A404F}"/>
              </a:ext>
            </a:extLst>
          </p:cNvPr>
          <p:cNvSpPr txBox="1"/>
          <p:nvPr/>
        </p:nvSpPr>
        <p:spPr>
          <a:xfrm rot="3212283">
            <a:off x="2991692" y="3353158"/>
            <a:ext cx="1063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Freedom Blvd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75FCA7-E270-521B-1935-1FEB39D63D74}"/>
              </a:ext>
            </a:extLst>
          </p:cNvPr>
          <p:cNvSpPr txBox="1"/>
          <p:nvPr/>
        </p:nvSpPr>
        <p:spPr>
          <a:xfrm rot="17776927">
            <a:off x="1420965" y="3533947"/>
            <a:ext cx="12202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Green Valley Rd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585D48-9AEC-C534-3F66-E521F9739927}"/>
              </a:ext>
            </a:extLst>
          </p:cNvPr>
          <p:cNvSpPr txBox="1"/>
          <p:nvPr/>
        </p:nvSpPr>
        <p:spPr>
          <a:xfrm rot="19446635">
            <a:off x="1201646" y="2745926"/>
            <a:ext cx="9140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Airport Blvd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F6F806-1AF0-63C5-3291-A10D4410DF4B}"/>
              </a:ext>
            </a:extLst>
          </p:cNvPr>
          <p:cNvSpPr txBox="1"/>
          <p:nvPr/>
        </p:nvSpPr>
        <p:spPr>
          <a:xfrm rot="755700">
            <a:off x="2770969" y="4192336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Main 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A00083-63C7-738F-C2C9-7562A46981B0}"/>
              </a:ext>
            </a:extLst>
          </p:cNvPr>
          <p:cNvSpPr txBox="1"/>
          <p:nvPr/>
        </p:nvSpPr>
        <p:spPr>
          <a:xfrm rot="17007563">
            <a:off x="4302558" y="3056989"/>
            <a:ext cx="7729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Lake Ave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BB1F5B-500C-7D40-9A3E-FCB00632FE3C}"/>
              </a:ext>
            </a:extLst>
          </p:cNvPr>
          <p:cNvSpPr txBox="1"/>
          <p:nvPr/>
        </p:nvSpPr>
        <p:spPr>
          <a:xfrm rot="19048218">
            <a:off x="3042187" y="5747347"/>
            <a:ext cx="9621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Riverside Dr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4B1884-43EF-7198-41E1-692525DCDB39}"/>
              </a:ext>
            </a:extLst>
          </p:cNvPr>
          <p:cNvSpPr txBox="1"/>
          <p:nvPr/>
        </p:nvSpPr>
        <p:spPr>
          <a:xfrm rot="4820704">
            <a:off x="2212977" y="5998551"/>
            <a:ext cx="10166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Ohlone Pkwy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2410B-B7F8-3E3A-FC21-DBE79F5E8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360" y="1802999"/>
            <a:ext cx="5884743" cy="38033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976C6F-DF09-05A0-3FF8-CC6138F3A79C}"/>
              </a:ext>
            </a:extLst>
          </p:cNvPr>
          <p:cNvSpPr txBox="1"/>
          <p:nvPr/>
        </p:nvSpPr>
        <p:spPr>
          <a:xfrm rot="19709917">
            <a:off x="8175171" y="3048075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Stanford 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ECCD80-F103-BCF6-E9FE-26A2D893A525}"/>
              </a:ext>
            </a:extLst>
          </p:cNvPr>
          <p:cNvSpPr txBox="1"/>
          <p:nvPr/>
        </p:nvSpPr>
        <p:spPr>
          <a:xfrm rot="4284442">
            <a:off x="6490610" y="4490336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Freedom Blvd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65414-7409-9F39-699B-23FC3180DEB6}"/>
              </a:ext>
            </a:extLst>
          </p:cNvPr>
          <p:cNvSpPr txBox="1"/>
          <p:nvPr/>
        </p:nvSpPr>
        <p:spPr>
          <a:xfrm rot="3262492">
            <a:off x="9976835" y="4540267"/>
            <a:ext cx="1439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Brewington Ave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88D03D-41F2-44A9-A3D4-E3D1D3614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828" y="3825066"/>
            <a:ext cx="5884743" cy="247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0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33B41F87-F879-9B83-4CA1-7BA5DF363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505FC3-BE68-DB9F-07B3-38448E47C3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87082" y="4372936"/>
            <a:ext cx="2691765" cy="20190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715B85-A2CA-EDA0-88DD-A0A168742A48}"/>
              </a:ext>
            </a:extLst>
          </p:cNvPr>
          <p:cNvSpPr txBox="1"/>
          <p:nvPr/>
        </p:nvSpPr>
        <p:spPr>
          <a:xfrm>
            <a:off x="7947864" y="6409673"/>
            <a:ext cx="1151277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Day Burner</a:t>
            </a:r>
          </a:p>
        </p:txBody>
      </p:sp>
      <p:pic>
        <p:nvPicPr>
          <p:cNvPr id="8" name="Picture 7" descr="A street light on a sidewalk&#10;&#10;Description automatically generated">
            <a:extLst>
              <a:ext uri="{FF2B5EF4-FFF2-40B4-BE49-F238E27FC236}">
                <a16:creationId xmlns:a16="http://schemas.microsoft.com/office/drawing/2014/main" id="{C6871A4A-95A4-5879-41FA-E2E40209E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507" y="4036573"/>
            <a:ext cx="2018665" cy="2691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75E032-1296-6034-B78B-FC7EA2679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522" y="4097009"/>
            <a:ext cx="749300" cy="673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4C6648-412A-A0C8-31C4-082577687526}"/>
              </a:ext>
            </a:extLst>
          </p:cNvPr>
          <p:cNvSpPr txBox="1"/>
          <p:nvPr/>
        </p:nvSpPr>
        <p:spPr>
          <a:xfrm>
            <a:off x="5807852" y="6409674"/>
            <a:ext cx="77136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Failure</a:t>
            </a:r>
          </a:p>
        </p:txBody>
      </p:sp>
      <p:pic>
        <p:nvPicPr>
          <p:cNvPr id="14" name="Picture 13" descr="A street light on a pole&#10;&#10;Description automatically generated">
            <a:extLst>
              <a:ext uri="{FF2B5EF4-FFF2-40B4-BE49-F238E27FC236}">
                <a16:creationId xmlns:a16="http://schemas.microsoft.com/office/drawing/2014/main" id="{AE42A204-8F87-7B8A-4E18-8A59337E17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63" y="4036785"/>
            <a:ext cx="2018665" cy="269155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4E2D1D6-B498-7D32-73DD-E6B95033C4F2}"/>
              </a:ext>
            </a:extLst>
          </p:cNvPr>
          <p:cNvSpPr txBox="1"/>
          <p:nvPr/>
        </p:nvSpPr>
        <p:spPr>
          <a:xfrm>
            <a:off x="10050309" y="6420563"/>
            <a:ext cx="177965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CREE Pilot Project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0FF24C-EA04-22E1-3275-BD52BB5D13B3}"/>
              </a:ext>
            </a:extLst>
          </p:cNvPr>
          <p:cNvSpPr txBox="1"/>
          <p:nvPr/>
        </p:nvSpPr>
        <p:spPr>
          <a:xfrm>
            <a:off x="330543" y="1974494"/>
            <a:ext cx="8768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Next Steps in 2025:</a:t>
            </a:r>
          </a:p>
          <a:p>
            <a:r>
              <a:rPr lang="en-US" sz="1800" b="1" dirty="0">
                <a:solidFill>
                  <a:srgbClr val="5F5F5F"/>
                </a:solidFill>
              </a:rPr>
              <a:t>June	Bid for LED Streetlight Modules</a:t>
            </a:r>
          </a:p>
          <a:p>
            <a:r>
              <a:rPr lang="en-US" sz="1800" b="1" dirty="0">
                <a:solidFill>
                  <a:srgbClr val="5F5F5F"/>
                </a:solidFill>
              </a:rPr>
              <a:t>	Release RFP for Installation Services</a:t>
            </a:r>
          </a:p>
          <a:p>
            <a:r>
              <a:rPr lang="en-US" sz="1800" b="1" dirty="0"/>
              <a:t>July	City Council Award (July 8) for Materials</a:t>
            </a:r>
          </a:p>
          <a:p>
            <a:r>
              <a:rPr lang="en-US" sz="1800" b="1" dirty="0">
                <a:solidFill>
                  <a:srgbClr val="5F5F5F"/>
                </a:solidFill>
              </a:rPr>
              <a:t>	</a:t>
            </a:r>
            <a:r>
              <a:rPr lang="en-US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City Council Award (Fall) for Installation (Tentative for Aug/Sept)</a:t>
            </a:r>
          </a:p>
          <a:p>
            <a:r>
              <a:rPr lang="en-US" sz="1800" b="1" dirty="0">
                <a:solidFill>
                  <a:srgbClr val="5F5F5F"/>
                </a:solidFill>
              </a:rPr>
              <a:t>Sept	Start of Material Delivery</a:t>
            </a:r>
          </a:p>
          <a:p>
            <a:r>
              <a:rPr lang="en-US" sz="1800" b="1" dirty="0">
                <a:solidFill>
                  <a:srgbClr val="5F5F5F"/>
                </a:solidFill>
              </a:rPr>
              <a:t>Oct	Target Begin Installation</a:t>
            </a:r>
          </a:p>
          <a:p>
            <a:r>
              <a:rPr lang="en-US" sz="1800" b="1" dirty="0">
                <a:solidFill>
                  <a:srgbClr val="5F5F5F"/>
                </a:solidFill>
              </a:rPr>
              <a:t>Nov	Field Installation Complete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25C1BA-7AC0-741B-6A00-B0126E9D8C92}"/>
              </a:ext>
            </a:extLst>
          </p:cNvPr>
          <p:cNvSpPr txBox="1"/>
          <p:nvPr/>
        </p:nvSpPr>
        <p:spPr>
          <a:xfrm>
            <a:off x="291528" y="1095113"/>
            <a:ext cx="780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Watsonville – Citywide LED Streetlight Replacement</a:t>
            </a:r>
          </a:p>
          <a:p>
            <a:r>
              <a:rPr lang="en-US" sz="1600" b="1" dirty="0">
                <a:solidFill>
                  <a:srgbClr val="7C7C7C"/>
                </a:solidFill>
              </a:rPr>
              <a:t>Target Completion:  Fall 2025 (November)</a:t>
            </a:r>
            <a:endParaRPr lang="en-US" sz="1600" dirty="0">
              <a:solidFill>
                <a:srgbClr val="7C7C7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1E4A2-57AB-E067-3251-FB0895F27B5B}"/>
              </a:ext>
            </a:extLst>
          </p:cNvPr>
          <p:cNvSpPr txBox="1"/>
          <p:nvPr/>
        </p:nvSpPr>
        <p:spPr>
          <a:xfrm>
            <a:off x="291528" y="4351416"/>
            <a:ext cx="539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Dimming and Failure Monitoring Technology Under Consideration, Pending Cost</a:t>
            </a:r>
          </a:p>
        </p:txBody>
      </p:sp>
    </p:spTree>
    <p:extLst>
      <p:ext uri="{BB962C8B-B14F-4D97-AF65-F5344CB8AC3E}">
        <p14:creationId xmlns:p14="http://schemas.microsoft.com/office/powerpoint/2010/main" val="315998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D15D4FD3-9153-225F-65D1-97A10B58A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0FA97E-1D58-84BA-A1CE-CDDC7D2D93EC}"/>
              </a:ext>
            </a:extLst>
          </p:cNvPr>
          <p:cNvSpPr txBox="1"/>
          <p:nvPr/>
        </p:nvSpPr>
        <p:spPr>
          <a:xfrm>
            <a:off x="291528" y="1095113"/>
            <a:ext cx="6699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Vehicle Speed Feedback Signs Replacement</a:t>
            </a:r>
          </a:p>
          <a:p>
            <a:r>
              <a:rPr lang="en-US" sz="1600" b="1" dirty="0">
                <a:solidFill>
                  <a:srgbClr val="7C7C7C"/>
                </a:solidFill>
              </a:rPr>
              <a:t>Target Completion:  Summer 2025</a:t>
            </a:r>
            <a:endParaRPr lang="en-US" sz="1600" dirty="0">
              <a:solidFill>
                <a:srgbClr val="7C7C7C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799736-F035-9CCA-D707-AC133BABA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5" y="1933993"/>
            <a:ext cx="7772400" cy="4601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6C9BCB-81BC-AAA4-093B-9382FA6C310E}"/>
              </a:ext>
            </a:extLst>
          </p:cNvPr>
          <p:cNvSpPr txBox="1"/>
          <p:nvPr/>
        </p:nvSpPr>
        <p:spPr>
          <a:xfrm>
            <a:off x="8448341" y="1933993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/>
              <a:t>Ex. Speed Signs in City: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C4D02-C827-6FB0-9353-A4489710DBF3}"/>
              </a:ext>
            </a:extLst>
          </p:cNvPr>
          <p:cNvSpPr txBox="1"/>
          <p:nvPr/>
        </p:nvSpPr>
        <p:spPr>
          <a:xfrm>
            <a:off x="11108043" y="192093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BDD6DF-EF6B-E981-FD52-32F3FE1C1F32}"/>
              </a:ext>
            </a:extLst>
          </p:cNvPr>
          <p:cNvSpPr txBox="1"/>
          <p:nvPr/>
        </p:nvSpPr>
        <p:spPr>
          <a:xfrm>
            <a:off x="9589678" y="2267894"/>
            <a:ext cx="1518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/>
              <a:t>Failed Signs: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C0238B-C2F6-D2CB-33EF-82D3E2E67BC3}"/>
              </a:ext>
            </a:extLst>
          </p:cNvPr>
          <p:cNvSpPr txBox="1"/>
          <p:nvPr/>
        </p:nvSpPr>
        <p:spPr>
          <a:xfrm>
            <a:off x="11108043" y="22548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DD8EB-028E-E4A0-2C27-F1FD021762BE}"/>
              </a:ext>
            </a:extLst>
          </p:cNvPr>
          <p:cNvSpPr txBox="1"/>
          <p:nvPr/>
        </p:nvSpPr>
        <p:spPr>
          <a:xfrm>
            <a:off x="11108043" y="257567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66%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802A0D-EA40-0965-8774-A751BD4CC43E}"/>
              </a:ext>
            </a:extLst>
          </p:cNvPr>
          <p:cNvGrpSpPr/>
          <p:nvPr/>
        </p:nvGrpSpPr>
        <p:grpSpPr>
          <a:xfrm>
            <a:off x="1859081" y="2676524"/>
            <a:ext cx="5259451" cy="3327925"/>
            <a:chOff x="1859081" y="2676524"/>
            <a:chExt cx="5259451" cy="332792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654B688-4D61-DC7E-1F0A-6C41CF066790}"/>
                </a:ext>
              </a:extLst>
            </p:cNvPr>
            <p:cNvSpPr/>
            <p:nvPr/>
          </p:nvSpPr>
          <p:spPr>
            <a:xfrm>
              <a:off x="3427531" y="4248149"/>
              <a:ext cx="166569" cy="158751"/>
            </a:xfrm>
            <a:prstGeom prst="ellipse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E9DF8BA-1D40-7282-507E-1FDD569E7393}"/>
                </a:ext>
              </a:extLst>
            </p:cNvPr>
            <p:cNvSpPr/>
            <p:nvPr/>
          </p:nvSpPr>
          <p:spPr>
            <a:xfrm>
              <a:off x="2919531" y="5403849"/>
              <a:ext cx="166569" cy="158751"/>
            </a:xfrm>
            <a:prstGeom prst="ellipse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EBA9FFA-58D4-7C56-B19D-524AEFFF2612}"/>
                </a:ext>
              </a:extLst>
            </p:cNvPr>
            <p:cNvSpPr/>
            <p:nvPr/>
          </p:nvSpPr>
          <p:spPr>
            <a:xfrm>
              <a:off x="1878131" y="4006849"/>
              <a:ext cx="166569" cy="158751"/>
            </a:xfrm>
            <a:prstGeom prst="ellipse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89446CB-6AE3-B51B-D8F5-6953D63BB9B2}"/>
                </a:ext>
              </a:extLst>
            </p:cNvPr>
            <p:cNvSpPr/>
            <p:nvPr/>
          </p:nvSpPr>
          <p:spPr>
            <a:xfrm>
              <a:off x="1859081" y="3886199"/>
              <a:ext cx="166569" cy="158751"/>
            </a:xfrm>
            <a:prstGeom prst="ellipse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DBCFE56-FED9-CBEF-DE39-4F275F392BDB}"/>
                </a:ext>
              </a:extLst>
            </p:cNvPr>
            <p:cNvSpPr/>
            <p:nvPr/>
          </p:nvSpPr>
          <p:spPr>
            <a:xfrm>
              <a:off x="6951963" y="3368674"/>
              <a:ext cx="166569" cy="158751"/>
            </a:xfrm>
            <a:prstGeom prst="ellipse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8B1C50F-78B6-10BB-992F-1AA9AAE6FF3F}"/>
                </a:ext>
              </a:extLst>
            </p:cNvPr>
            <p:cNvSpPr/>
            <p:nvPr/>
          </p:nvSpPr>
          <p:spPr>
            <a:xfrm>
              <a:off x="6926563" y="3197224"/>
              <a:ext cx="166569" cy="158751"/>
            </a:xfrm>
            <a:prstGeom prst="ellipse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725E6D6-2A9B-F8A1-A2C4-0424DDB6BC62}"/>
                </a:ext>
              </a:extLst>
            </p:cNvPr>
            <p:cNvSpPr/>
            <p:nvPr/>
          </p:nvSpPr>
          <p:spPr>
            <a:xfrm>
              <a:off x="6336013" y="5737486"/>
              <a:ext cx="166569" cy="158751"/>
            </a:xfrm>
            <a:prstGeom prst="ellipse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A647234-2757-D6C7-3A23-FCC74875FB3A}"/>
                </a:ext>
              </a:extLst>
            </p:cNvPr>
            <p:cNvSpPr/>
            <p:nvPr/>
          </p:nvSpPr>
          <p:spPr>
            <a:xfrm>
              <a:off x="5713713" y="4657986"/>
              <a:ext cx="166569" cy="158751"/>
            </a:xfrm>
            <a:prstGeom prst="ellipse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C7243A2-69C1-DFBB-69A6-0E835EB3F338}"/>
                </a:ext>
              </a:extLst>
            </p:cNvPr>
            <p:cNvSpPr/>
            <p:nvPr/>
          </p:nvSpPr>
          <p:spPr>
            <a:xfrm>
              <a:off x="4121496" y="3429000"/>
              <a:ext cx="166569" cy="158751"/>
            </a:xfrm>
            <a:prstGeom prst="ellipse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0692014-A917-0EFC-3B6C-01338ABB9780}"/>
                </a:ext>
              </a:extLst>
            </p:cNvPr>
            <p:cNvSpPr/>
            <p:nvPr/>
          </p:nvSpPr>
          <p:spPr>
            <a:xfrm>
              <a:off x="5027913" y="5845698"/>
              <a:ext cx="166569" cy="158751"/>
            </a:xfrm>
            <a:prstGeom prst="ellipse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59D8DEC-0B33-2275-5AFF-7BE823E23B92}"/>
                </a:ext>
              </a:extLst>
            </p:cNvPr>
            <p:cNvSpPr/>
            <p:nvPr/>
          </p:nvSpPr>
          <p:spPr>
            <a:xfrm>
              <a:off x="2405181" y="2851697"/>
              <a:ext cx="166569" cy="158751"/>
            </a:xfrm>
            <a:prstGeom prst="ellipse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402BFB5-6003-31D3-6226-56FEC8E78BFA}"/>
                </a:ext>
              </a:extLst>
            </p:cNvPr>
            <p:cNvSpPr/>
            <p:nvPr/>
          </p:nvSpPr>
          <p:spPr>
            <a:xfrm>
              <a:off x="2494081" y="2807247"/>
              <a:ext cx="166569" cy="158751"/>
            </a:xfrm>
            <a:prstGeom prst="ellipse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86261E5-5B3C-11E7-7DFC-6BD474199B61}"/>
                </a:ext>
              </a:extLst>
            </p:cNvPr>
            <p:cNvSpPr/>
            <p:nvPr/>
          </p:nvSpPr>
          <p:spPr>
            <a:xfrm>
              <a:off x="6018513" y="3502024"/>
              <a:ext cx="166569" cy="158751"/>
            </a:xfrm>
            <a:prstGeom prst="ellipse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C630817-7B67-3203-BCFE-7D03778FA3EB}"/>
                </a:ext>
              </a:extLst>
            </p:cNvPr>
            <p:cNvSpPr/>
            <p:nvPr/>
          </p:nvSpPr>
          <p:spPr>
            <a:xfrm>
              <a:off x="5916913" y="3508374"/>
              <a:ext cx="166569" cy="158751"/>
            </a:xfrm>
            <a:prstGeom prst="ellipse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A04B07F-BD28-5F2F-A553-66610AE6F0CC}"/>
                </a:ext>
              </a:extLst>
            </p:cNvPr>
            <p:cNvSpPr/>
            <p:nvPr/>
          </p:nvSpPr>
          <p:spPr>
            <a:xfrm>
              <a:off x="3173713" y="2676524"/>
              <a:ext cx="166569" cy="158751"/>
            </a:xfrm>
            <a:prstGeom prst="ellipse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B04B06C-752A-83F8-FEC8-85EEB577B0E4}"/>
                </a:ext>
              </a:extLst>
            </p:cNvPr>
            <p:cNvSpPr/>
            <p:nvPr/>
          </p:nvSpPr>
          <p:spPr>
            <a:xfrm>
              <a:off x="6088363" y="4657986"/>
              <a:ext cx="166569" cy="158751"/>
            </a:xfrm>
            <a:prstGeom prst="ellipse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423F519-0BB1-1121-1E31-6ECE424C9FD2}"/>
                </a:ext>
              </a:extLst>
            </p:cNvPr>
            <p:cNvSpPr/>
            <p:nvPr/>
          </p:nvSpPr>
          <p:spPr>
            <a:xfrm>
              <a:off x="5828013" y="4321436"/>
              <a:ext cx="166569" cy="158751"/>
            </a:xfrm>
            <a:prstGeom prst="ellipse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EC21333-8981-EDCB-5103-1EBF2D4E1607}"/>
                </a:ext>
              </a:extLst>
            </p:cNvPr>
            <p:cNvSpPr/>
            <p:nvPr/>
          </p:nvSpPr>
          <p:spPr>
            <a:xfrm>
              <a:off x="2144831" y="4222749"/>
              <a:ext cx="166569" cy="158751"/>
            </a:xfrm>
            <a:prstGeom prst="ellipse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22594B9-A16D-F968-5718-4F206353A0E9}"/>
                </a:ext>
              </a:extLst>
            </p:cNvPr>
            <p:cNvSpPr/>
            <p:nvPr/>
          </p:nvSpPr>
          <p:spPr>
            <a:xfrm>
              <a:off x="3706931" y="4305299"/>
              <a:ext cx="166569" cy="158751"/>
            </a:xfrm>
            <a:prstGeom prst="ellipse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24EA55-4714-9251-D1B0-9CB3268B6A5A}"/>
              </a:ext>
            </a:extLst>
          </p:cNvPr>
          <p:cNvCxnSpPr/>
          <p:nvPr/>
        </p:nvCxnSpPr>
        <p:spPr>
          <a:xfrm>
            <a:off x="8599715" y="3102429"/>
            <a:ext cx="2928256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6BFA038-0E74-4EEE-DA6D-3ECC60200856}"/>
              </a:ext>
            </a:extLst>
          </p:cNvPr>
          <p:cNvSpPr txBox="1"/>
          <p:nvPr/>
        </p:nvSpPr>
        <p:spPr>
          <a:xfrm>
            <a:off x="8429420" y="3410206"/>
            <a:ext cx="3409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Signs Purchased, On Hand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Contractor Selection 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Construction:  Summer 2025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576279D-868C-2715-BA63-4F1C0E07B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693" y="4340463"/>
            <a:ext cx="1130300" cy="244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0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B5046ED2-771A-AF1E-65B3-28C448A3E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7783D4-1621-550E-95F0-79E7BE47BA7D}"/>
              </a:ext>
            </a:extLst>
          </p:cNvPr>
          <p:cNvSpPr txBox="1"/>
          <p:nvPr/>
        </p:nvSpPr>
        <p:spPr>
          <a:xfrm>
            <a:off x="422669" y="5678857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Rodriguez St &amp; Kearney St</a:t>
            </a:r>
          </a:p>
          <a:p>
            <a:r>
              <a:rPr lang="en-US" dirty="0"/>
              <a:t>Pedestrian-Activated Flashing Beacon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15DE84-1646-CE9E-0FAA-1AA8F29954F5}"/>
              </a:ext>
            </a:extLst>
          </p:cNvPr>
          <p:cNvSpPr txBox="1"/>
          <p:nvPr/>
        </p:nvSpPr>
        <p:spPr>
          <a:xfrm>
            <a:off x="5780314" y="1913011"/>
            <a:ext cx="6250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Newly Installed Pedestrian-Activated Flashing Beacons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F5F5F"/>
                </a:solidFill>
              </a:rPr>
              <a:t>Ohlone Pkwy &amp; Kingfisher Dr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F5F5F"/>
                </a:solidFill>
              </a:rPr>
              <a:t>Rodriguez St &amp; Kearney St</a:t>
            </a:r>
          </a:p>
        </p:txBody>
      </p:sp>
      <p:pic>
        <p:nvPicPr>
          <p:cNvPr id="9" name="Picture 8" descr="A street with cars and houses&#10;&#10;AI-generated content may be incorrect.">
            <a:extLst>
              <a:ext uri="{FF2B5EF4-FFF2-40B4-BE49-F238E27FC236}">
                <a16:creationId xmlns:a16="http://schemas.microsoft.com/office/drawing/2014/main" id="{25CFEE16-2B26-2F2F-E808-986B4D7B1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69" y="1863414"/>
            <a:ext cx="5087257" cy="38154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724B09-DF3B-8842-67F4-1574F39BA8E5}"/>
              </a:ext>
            </a:extLst>
          </p:cNvPr>
          <p:cNvSpPr txBox="1"/>
          <p:nvPr/>
        </p:nvSpPr>
        <p:spPr>
          <a:xfrm>
            <a:off x="5780313" y="3098330"/>
            <a:ext cx="569899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Active Projects for New Beacons in Summer 2025: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F5F5F"/>
                </a:solidFill>
              </a:rPr>
              <a:t>Airport Blvd &amp; Safeway (Repair)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F5F5F"/>
                </a:solidFill>
              </a:rPr>
              <a:t>Harkins Slough Rd &amp; Sunset Vista (Repair)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F5F5F"/>
                </a:solidFill>
              </a:rPr>
              <a:t>Harkins Slough Rd &amp; Bayview Dr (New)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F5F5F"/>
                </a:solidFill>
              </a:rPr>
              <a:t>Rodriguez St &amp; W 5</a:t>
            </a:r>
            <a:r>
              <a:rPr lang="en-US" sz="1800" b="1" baseline="30000" dirty="0">
                <a:solidFill>
                  <a:srgbClr val="5F5F5F"/>
                </a:solidFill>
              </a:rPr>
              <a:t>th</a:t>
            </a:r>
            <a:r>
              <a:rPr lang="en-US" sz="1800" b="1" dirty="0">
                <a:solidFill>
                  <a:srgbClr val="5F5F5F"/>
                </a:solidFill>
              </a:rPr>
              <a:t> St (New)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F5F5F"/>
                </a:solidFill>
              </a:rPr>
              <a:t>Martinelli St &amp; McQuiddy School (New)</a:t>
            </a:r>
          </a:p>
          <a:p>
            <a:endParaRPr lang="en-US" sz="1800" b="1" dirty="0">
              <a:solidFill>
                <a:srgbClr val="5F5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F5F5F"/>
                </a:solidFill>
              </a:rPr>
              <a:t>Green Valley Rd &amp; Carey Ave</a:t>
            </a:r>
          </a:p>
          <a:p>
            <a:r>
              <a:rPr lang="en-US" sz="1800" b="1" dirty="0">
                <a:solidFill>
                  <a:srgbClr val="5F5F5F"/>
                </a:solidFill>
              </a:rPr>
              <a:t>     (Fall 2025 following active Street Resurfacing)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BC7C98-B92D-203A-662A-D31E7CF89CA6}"/>
              </a:ext>
            </a:extLst>
          </p:cNvPr>
          <p:cNvSpPr txBox="1"/>
          <p:nvPr/>
        </p:nvSpPr>
        <p:spPr>
          <a:xfrm>
            <a:off x="291528" y="1095113"/>
            <a:ext cx="6034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Pedestrian-Activated Flashing Systems </a:t>
            </a:r>
          </a:p>
          <a:p>
            <a:r>
              <a:rPr lang="en-US" sz="1600" b="1" dirty="0">
                <a:solidFill>
                  <a:srgbClr val="7C7C7C"/>
                </a:solidFill>
              </a:rPr>
              <a:t>Target Completion:  Summer 2025</a:t>
            </a:r>
            <a:endParaRPr lang="en-US" sz="1600" dirty="0">
              <a:solidFill>
                <a:srgbClr val="7C7C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80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E6B3F014-5F9A-F90E-1D57-F723A91C1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92A95E-C0C2-AC2B-7B90-3DB47796996C}"/>
              </a:ext>
            </a:extLst>
          </p:cNvPr>
          <p:cNvSpPr txBox="1"/>
          <p:nvPr/>
        </p:nvSpPr>
        <p:spPr>
          <a:xfrm>
            <a:off x="291528" y="1095113"/>
            <a:ext cx="6697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2025 Paving – Full Reconstruction Projects</a:t>
            </a:r>
          </a:p>
          <a:p>
            <a:r>
              <a:rPr lang="en-US" sz="1600" b="1" dirty="0">
                <a:solidFill>
                  <a:srgbClr val="7C7C7C"/>
                </a:solidFill>
              </a:rPr>
              <a:t>Target Completion:  Summer 2025</a:t>
            </a:r>
            <a:endParaRPr lang="en-US" sz="1600" dirty="0">
              <a:solidFill>
                <a:srgbClr val="7C7C7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421A10-6BA5-5E9D-4DC2-BD4695CB4503}"/>
              </a:ext>
            </a:extLst>
          </p:cNvPr>
          <p:cNvSpPr txBox="1"/>
          <p:nvPr/>
        </p:nvSpPr>
        <p:spPr>
          <a:xfrm>
            <a:off x="622300" y="205943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No.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3CE84E-895E-E155-E15B-81ECCEC9E76A}"/>
              </a:ext>
            </a:extLst>
          </p:cNvPr>
          <p:cNvSpPr txBox="1"/>
          <p:nvPr/>
        </p:nvSpPr>
        <p:spPr>
          <a:xfrm>
            <a:off x="1498600" y="2059432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Street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63A361-0764-C66D-690D-409F99904CF9}"/>
              </a:ext>
            </a:extLst>
          </p:cNvPr>
          <p:cNvSpPr txBox="1"/>
          <p:nvPr/>
        </p:nvSpPr>
        <p:spPr>
          <a:xfrm>
            <a:off x="3848100" y="2059432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65069D-0F2C-929D-FD68-113CF12BE276}"/>
              </a:ext>
            </a:extLst>
          </p:cNvPr>
          <p:cNvSpPr txBox="1"/>
          <p:nvPr/>
        </p:nvSpPr>
        <p:spPr>
          <a:xfrm>
            <a:off x="7273157" y="2053082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Council District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D5638-2BB1-1F15-6C67-24F3990A71D7}"/>
              </a:ext>
            </a:extLst>
          </p:cNvPr>
          <p:cNvSpPr txBox="1"/>
          <p:nvPr/>
        </p:nvSpPr>
        <p:spPr>
          <a:xfrm>
            <a:off x="9755230" y="2059432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Status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13939-18CE-12C9-F088-AB452F0C68E3}"/>
              </a:ext>
            </a:extLst>
          </p:cNvPr>
          <p:cNvSpPr txBox="1"/>
          <p:nvPr/>
        </p:nvSpPr>
        <p:spPr>
          <a:xfrm>
            <a:off x="725693" y="25492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931A58-CE48-9200-CE84-0DFD9B84D3CF}"/>
              </a:ext>
            </a:extLst>
          </p:cNvPr>
          <p:cNvSpPr txBox="1"/>
          <p:nvPr/>
        </p:nvSpPr>
        <p:spPr>
          <a:xfrm>
            <a:off x="1498600" y="2549299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Green Valley 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F183FE-D140-B96D-05F7-DF2D1A6CCBD6}"/>
              </a:ext>
            </a:extLst>
          </p:cNvPr>
          <p:cNvSpPr txBox="1"/>
          <p:nvPr/>
        </p:nvSpPr>
        <p:spPr>
          <a:xfrm>
            <a:off x="3848100" y="2549299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Carey Ave to East City Limit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58E7DA-910D-0E5E-A9E9-35DE11607BDB}"/>
              </a:ext>
            </a:extLst>
          </p:cNvPr>
          <p:cNvSpPr txBox="1"/>
          <p:nvPr/>
        </p:nvSpPr>
        <p:spPr>
          <a:xfrm>
            <a:off x="7687534" y="2549299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3, 4, 6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852917-4574-C55B-9DD7-8AE24E911E58}"/>
              </a:ext>
            </a:extLst>
          </p:cNvPr>
          <p:cNvSpPr txBox="1"/>
          <p:nvPr/>
        </p:nvSpPr>
        <p:spPr>
          <a:xfrm>
            <a:off x="9196430" y="2549299"/>
            <a:ext cx="252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Under Construction, 60%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99817D-89F8-19D6-72E9-020073BC6501}"/>
              </a:ext>
            </a:extLst>
          </p:cNvPr>
          <p:cNvCxnSpPr/>
          <p:nvPr/>
        </p:nvCxnSpPr>
        <p:spPr>
          <a:xfrm>
            <a:off x="291528" y="2441464"/>
            <a:ext cx="11544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1B7472-A6FD-1FDF-5B04-F7BC546149B9}"/>
              </a:ext>
            </a:extLst>
          </p:cNvPr>
          <p:cNvCxnSpPr/>
          <p:nvPr/>
        </p:nvCxnSpPr>
        <p:spPr>
          <a:xfrm>
            <a:off x="298450" y="2027682"/>
            <a:ext cx="11544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A0940B6-F5FE-AA5B-9C16-A6FDF25AFC09}"/>
              </a:ext>
            </a:extLst>
          </p:cNvPr>
          <p:cNvSpPr/>
          <p:nvPr/>
        </p:nvSpPr>
        <p:spPr>
          <a:xfrm>
            <a:off x="298450" y="2041970"/>
            <a:ext cx="11544300" cy="401082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D3B69F-F6DC-E0DB-0026-97BF864830CA}"/>
              </a:ext>
            </a:extLst>
          </p:cNvPr>
          <p:cNvSpPr txBox="1"/>
          <p:nvPr/>
        </p:nvSpPr>
        <p:spPr>
          <a:xfrm>
            <a:off x="298450" y="3067229"/>
            <a:ext cx="67425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Work Scope: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Complete Repaving of Street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Bike Lane facility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New Ped-Activated Flashing Beacon at Green Valley Rd &amp; Carey Ave</a:t>
            </a:r>
          </a:p>
          <a:p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FA0275-6B99-C921-F7C4-A4E0097F466A}"/>
              </a:ext>
            </a:extLst>
          </p:cNvPr>
          <p:cNvSpPr txBox="1"/>
          <p:nvPr/>
        </p:nvSpPr>
        <p:spPr>
          <a:xfrm>
            <a:off x="622300" y="479070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No.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BEB8C8-F707-6E92-89D2-97EB4A444921}"/>
              </a:ext>
            </a:extLst>
          </p:cNvPr>
          <p:cNvSpPr txBox="1"/>
          <p:nvPr/>
        </p:nvSpPr>
        <p:spPr>
          <a:xfrm>
            <a:off x="1498600" y="4790706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Street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B6DD01-E4F9-FC5A-A9C9-06336F8F13A3}"/>
              </a:ext>
            </a:extLst>
          </p:cNvPr>
          <p:cNvSpPr txBox="1"/>
          <p:nvPr/>
        </p:nvSpPr>
        <p:spPr>
          <a:xfrm>
            <a:off x="3848100" y="4790706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Section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8E2D54A-2C3E-3E43-8279-A6F1E6898C54}"/>
              </a:ext>
            </a:extLst>
          </p:cNvPr>
          <p:cNvSpPr txBox="1"/>
          <p:nvPr/>
        </p:nvSpPr>
        <p:spPr>
          <a:xfrm>
            <a:off x="7273157" y="478435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Council District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CC6510-A1D5-EDA1-6CA6-93B8945FFC6E}"/>
              </a:ext>
            </a:extLst>
          </p:cNvPr>
          <p:cNvSpPr txBox="1"/>
          <p:nvPr/>
        </p:nvSpPr>
        <p:spPr>
          <a:xfrm>
            <a:off x="9755230" y="4790706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Status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D7D649-BEBF-987E-8A06-EA15430C2160}"/>
              </a:ext>
            </a:extLst>
          </p:cNvPr>
          <p:cNvSpPr txBox="1"/>
          <p:nvPr/>
        </p:nvSpPr>
        <p:spPr>
          <a:xfrm>
            <a:off x="725693" y="52805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4C0340-1C7B-43F6-B86F-B2C388BADB69}"/>
              </a:ext>
            </a:extLst>
          </p:cNvPr>
          <p:cNvSpPr txBox="1"/>
          <p:nvPr/>
        </p:nvSpPr>
        <p:spPr>
          <a:xfrm>
            <a:off x="1498600" y="5280573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Bridge St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61D964-9CD5-0705-4F39-0BC10F5C3D04}"/>
              </a:ext>
            </a:extLst>
          </p:cNvPr>
          <p:cNvSpPr txBox="1"/>
          <p:nvPr/>
        </p:nvSpPr>
        <p:spPr>
          <a:xfrm>
            <a:off x="3848100" y="5280573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Blackburn St to Beck St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141FC7D-E3EC-B78F-510E-93BFB1DE4981}"/>
              </a:ext>
            </a:extLst>
          </p:cNvPr>
          <p:cNvSpPr txBox="1"/>
          <p:nvPr/>
        </p:nvSpPr>
        <p:spPr>
          <a:xfrm>
            <a:off x="7800544" y="5280573"/>
            <a:ext cx="527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1, 7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D354425-AEA2-94BB-0280-E7E576922C90}"/>
              </a:ext>
            </a:extLst>
          </p:cNvPr>
          <p:cNvSpPr txBox="1"/>
          <p:nvPr/>
        </p:nvSpPr>
        <p:spPr>
          <a:xfrm>
            <a:off x="9196430" y="5280573"/>
            <a:ext cx="290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Going to Bid in Summer 2025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67787D9-D105-47B9-9B85-3922A5D92DD8}"/>
              </a:ext>
            </a:extLst>
          </p:cNvPr>
          <p:cNvCxnSpPr/>
          <p:nvPr/>
        </p:nvCxnSpPr>
        <p:spPr>
          <a:xfrm>
            <a:off x="291528" y="5172738"/>
            <a:ext cx="11544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0AF0C58-CE13-40B0-22CF-E0D2E1F728DB}"/>
              </a:ext>
            </a:extLst>
          </p:cNvPr>
          <p:cNvCxnSpPr/>
          <p:nvPr/>
        </p:nvCxnSpPr>
        <p:spPr>
          <a:xfrm>
            <a:off x="298450" y="4758956"/>
            <a:ext cx="11544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41CD9ADD-350D-D602-FB32-BDCC9B00E4E8}"/>
              </a:ext>
            </a:extLst>
          </p:cNvPr>
          <p:cNvSpPr/>
          <p:nvPr/>
        </p:nvSpPr>
        <p:spPr>
          <a:xfrm>
            <a:off x="298450" y="4773244"/>
            <a:ext cx="11544300" cy="401082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35B98E1-449A-59E1-84AF-68220C20E2F4}"/>
              </a:ext>
            </a:extLst>
          </p:cNvPr>
          <p:cNvSpPr txBox="1"/>
          <p:nvPr/>
        </p:nvSpPr>
        <p:spPr>
          <a:xfrm>
            <a:off x="291528" y="5757739"/>
            <a:ext cx="3132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Work Scope: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Complete Repaving of Street</a:t>
            </a:r>
          </a:p>
        </p:txBody>
      </p:sp>
    </p:spTree>
    <p:extLst>
      <p:ext uri="{BB962C8B-B14F-4D97-AF65-F5344CB8AC3E}">
        <p14:creationId xmlns:p14="http://schemas.microsoft.com/office/powerpoint/2010/main" val="1497227932"/>
      </p:ext>
    </p:extLst>
  </p:cSld>
  <p:clrMapOvr>
    <a:masterClrMapping/>
  </p:clrMapOvr>
</p:sld>
</file>

<file path=ppt/theme/theme1.xml><?xml version="1.0" encoding="utf-8"?>
<a:theme xmlns:a="http://schemas.openxmlformats.org/drawingml/2006/main" name="Flow">
  <a:themeElements>
    <a:clrScheme name="Custom 1">
      <a:dk1>
        <a:srgbClr val="507281"/>
      </a:dk1>
      <a:lt1>
        <a:srgbClr val="7F895A"/>
      </a:lt1>
      <a:dk2>
        <a:srgbClr val="72555D"/>
      </a:dk2>
      <a:lt2>
        <a:srgbClr val="C1882C"/>
      </a:lt2>
      <a:accent1>
        <a:srgbClr val="507281"/>
      </a:accent1>
      <a:accent2>
        <a:srgbClr val="7F895A"/>
      </a:accent2>
      <a:accent3>
        <a:srgbClr val="72555D"/>
      </a:accent3>
      <a:accent4>
        <a:srgbClr val="C1882C"/>
      </a:accent4>
      <a:accent5>
        <a:srgbClr val="DBBC82"/>
      </a:accent5>
      <a:accent6>
        <a:srgbClr val="507281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4280</TotalTime>
  <Words>1179</Words>
  <Application>Microsoft Macintosh PowerPoint</Application>
  <PresentationFormat>Widescreen</PresentationFormat>
  <Paragraphs>360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Noto Sans Symbols</vt:lpstr>
      <vt:lpstr>Calibri</vt:lpstr>
      <vt:lpstr>Calibri Light</vt:lpstr>
      <vt:lpstr>Arial</vt:lpstr>
      <vt:lpstr>Constantia</vt:lpstr>
      <vt:lpstr>Times New Roman</vt:lpstr>
      <vt:lpstr>Flow</vt:lpstr>
      <vt:lpstr>Traffic Advisory Committee </vt:lpstr>
      <vt:lpstr>Today’s Topics</vt:lpstr>
      <vt:lpstr>Neighborhood Traffic Management Program Flow Chart</vt:lpstr>
      <vt:lpstr>Resident Service Request Summary,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ENGINEERING AND TRAFFIC SURVEY  FOR SPEED LIMITS</dc:title>
  <dc:creator>Andy Myrick</dc:creator>
  <cp:lastModifiedBy>Jaime Rodriguez</cp:lastModifiedBy>
  <cp:revision>82</cp:revision>
  <dcterms:created xsi:type="dcterms:W3CDTF">2009-01-20T19:56:07Z</dcterms:created>
  <dcterms:modified xsi:type="dcterms:W3CDTF">2025-06-19T23:05:50Z</dcterms:modified>
</cp:coreProperties>
</file>